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48" r:id="rId2"/>
    <p:sldId id="373" r:id="rId3"/>
    <p:sldId id="389" r:id="rId4"/>
    <p:sldId id="419" r:id="rId5"/>
    <p:sldId id="382" r:id="rId6"/>
    <p:sldId id="384" r:id="rId7"/>
    <p:sldId id="393" r:id="rId8"/>
    <p:sldId id="394" r:id="rId9"/>
    <p:sldId id="411" r:id="rId10"/>
    <p:sldId id="412" r:id="rId11"/>
    <p:sldId id="413" r:id="rId12"/>
    <p:sldId id="398" r:id="rId13"/>
    <p:sldId id="399" r:id="rId14"/>
    <p:sldId id="414" r:id="rId15"/>
    <p:sldId id="415" r:id="rId16"/>
    <p:sldId id="416" r:id="rId17"/>
    <p:sldId id="400" r:id="rId18"/>
    <p:sldId id="417" r:id="rId19"/>
    <p:sldId id="418" r:id="rId20"/>
    <p:sldId id="42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392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jane Balmant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19759"/>
    <a:srgbClr val="61DDD7"/>
    <a:srgbClr val="33CCCC"/>
    <a:srgbClr val="A50021"/>
    <a:srgbClr val="77C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9102" autoAdjust="0"/>
  </p:normalViewPr>
  <p:slideViewPr>
    <p:cSldViewPr snapToGrid="0">
      <p:cViewPr>
        <p:scale>
          <a:sx n="60" d="100"/>
          <a:sy n="60" d="100"/>
        </p:scale>
        <p:origin x="-118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emf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emf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F7ACC-9CBD-4D57-AE04-70FC4769599A}" type="doc">
      <dgm:prSet loTypeId="urn:microsoft.com/office/officeart/2008/layout/AccentedPicture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4A3BAD42-3A14-4EC0-963F-77083357BEB1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-Produzida a partir de vetores inativados (células de Chipanzé) </a:t>
          </a:r>
          <a:r>
            <a:rPr lang="pt-BR" sz="2000" b="1" i="0" dirty="0">
              <a:solidFill>
                <a:schemeClr val="tx1"/>
              </a:solidFill>
            </a:rPr>
            <a:t>CHAdOx1</a:t>
          </a:r>
          <a:endParaRPr lang="pt-BR" sz="2000" b="1" dirty="0">
            <a:solidFill>
              <a:schemeClr val="tx1"/>
            </a:solidFill>
          </a:endParaRPr>
        </a:p>
        <a:p>
          <a:r>
            <a:rPr lang="pt-BR" sz="2000" b="1" dirty="0">
              <a:solidFill>
                <a:schemeClr val="tx1"/>
              </a:solidFill>
            </a:rPr>
            <a:t>- Boa resposta celular (14 dias após 1ª dose)</a:t>
          </a:r>
        </a:p>
        <a:p>
          <a:r>
            <a:rPr lang="pt-BR" sz="2000" b="1" dirty="0">
              <a:solidFill>
                <a:schemeClr val="tx1"/>
              </a:solidFill>
            </a:rPr>
            <a:t>- Efeito </a:t>
          </a:r>
          <a:r>
            <a:rPr lang="pt-BR" sz="2000" b="1" dirty="0" err="1" smtClean="0">
              <a:solidFill>
                <a:schemeClr val="tx1"/>
              </a:solidFill>
            </a:rPr>
            <a:t>booster</a:t>
          </a:r>
          <a:r>
            <a:rPr lang="pt-BR" sz="2000" b="1" dirty="0" smtClean="0">
              <a:solidFill>
                <a:schemeClr val="tx1"/>
              </a:solidFill>
            </a:rPr>
            <a:t> </a:t>
          </a:r>
          <a:r>
            <a:rPr lang="pt-BR" sz="2000" b="1" dirty="0">
              <a:solidFill>
                <a:schemeClr val="tx1"/>
              </a:solidFill>
            </a:rPr>
            <a:t>com elevação de anticorpos</a:t>
          </a:r>
        </a:p>
        <a:p>
          <a:r>
            <a:rPr lang="pt-BR" sz="2000" b="1" dirty="0">
              <a:solidFill>
                <a:schemeClr val="tx1"/>
              </a:solidFill>
            </a:rPr>
            <a:t>- Eventos adversos locais e sistêmicos não graves</a:t>
          </a:r>
        </a:p>
        <a:p>
          <a:r>
            <a:rPr lang="pt-BR" sz="2000" b="1" dirty="0">
              <a:solidFill>
                <a:schemeClr val="tx1"/>
              </a:solidFill>
            </a:rPr>
            <a:t>- O que esperamos da fase III?</a:t>
          </a:r>
        </a:p>
      </dgm:t>
    </dgm:pt>
    <dgm:pt modelId="{B3A89128-49A7-41E3-943D-E48968F21326}" type="parTrans" cxnId="{E418A934-899A-4C68-9D87-0FE3DA3AA911}">
      <dgm:prSet/>
      <dgm:spPr/>
      <dgm:t>
        <a:bodyPr/>
        <a:lstStyle/>
        <a:p>
          <a:endParaRPr lang="pt-BR"/>
        </a:p>
      </dgm:t>
    </dgm:pt>
    <dgm:pt modelId="{233E5D89-E9E7-4D33-85EB-9A58D7AF740D}" type="sibTrans" cxnId="{E418A934-899A-4C68-9D87-0FE3DA3AA911}">
      <dgm:prSet/>
      <dgm:spPr/>
      <dgm:t>
        <a:bodyPr/>
        <a:lstStyle/>
        <a:p>
          <a:endParaRPr lang="pt-BR"/>
        </a:p>
      </dgm:t>
    </dgm:pt>
    <dgm:pt modelId="{0EC721D3-F619-476E-AC05-30ACF4B053E5}">
      <dgm:prSet phldrT="[Texto]" phldr="1"/>
      <dgm:spPr/>
      <dgm:t>
        <a:bodyPr/>
        <a:lstStyle/>
        <a:p>
          <a:endParaRPr lang="pt-BR"/>
        </a:p>
      </dgm:t>
    </dgm:pt>
    <dgm:pt modelId="{835CDF08-02E6-4621-B004-C3659297249C}" type="parTrans" cxnId="{F1D33366-8E1D-4297-9AAF-EB01306985FA}">
      <dgm:prSet/>
      <dgm:spPr/>
      <dgm:t>
        <a:bodyPr/>
        <a:lstStyle/>
        <a:p>
          <a:endParaRPr lang="pt-BR"/>
        </a:p>
      </dgm:t>
    </dgm:pt>
    <dgm:pt modelId="{ABD0351B-9DAD-4372-A137-770281158881}" type="sibTrans" cxnId="{F1D33366-8E1D-4297-9AAF-EB01306985FA}">
      <dgm:prSet/>
      <dgm:spPr/>
      <dgm:t>
        <a:bodyPr/>
        <a:lstStyle/>
        <a:p>
          <a:endParaRPr lang="pt-BR"/>
        </a:p>
      </dgm:t>
    </dgm:pt>
    <dgm:pt modelId="{FEA7DEDE-FCC5-43A3-BFDC-1A36152ADF62}">
      <dgm:prSet phldrT="[Texto]" phldr="1"/>
      <dgm:spPr/>
      <dgm:t>
        <a:bodyPr/>
        <a:lstStyle/>
        <a:p>
          <a:endParaRPr lang="pt-BR"/>
        </a:p>
      </dgm:t>
    </dgm:pt>
    <dgm:pt modelId="{152AEEEA-6386-4410-B28A-6607CCFE98B1}" type="parTrans" cxnId="{0640958F-E9A2-4FF0-BBBB-D7795EF5DF7B}">
      <dgm:prSet/>
      <dgm:spPr/>
      <dgm:t>
        <a:bodyPr/>
        <a:lstStyle/>
        <a:p>
          <a:endParaRPr lang="pt-BR"/>
        </a:p>
      </dgm:t>
    </dgm:pt>
    <dgm:pt modelId="{6C8F3386-BDED-46D0-BA1F-DE0B87DE3410}" type="sibTrans" cxnId="{0640958F-E9A2-4FF0-BBBB-D7795EF5DF7B}">
      <dgm:prSet/>
      <dgm:spPr/>
      <dgm:t>
        <a:bodyPr/>
        <a:lstStyle/>
        <a:p>
          <a:endParaRPr lang="pt-BR"/>
        </a:p>
      </dgm:t>
    </dgm:pt>
    <dgm:pt modelId="{2C58F8B3-AEAC-48B1-BB03-A227D1A10F61}">
      <dgm:prSet phldrT="[Texto]" phldr="1"/>
      <dgm:spPr/>
      <dgm:t>
        <a:bodyPr/>
        <a:lstStyle/>
        <a:p>
          <a:endParaRPr lang="pt-BR"/>
        </a:p>
      </dgm:t>
    </dgm:pt>
    <dgm:pt modelId="{CC3A2133-C269-4436-80BA-967FD02967DA}" type="parTrans" cxnId="{AEF3CCB9-DDA6-459A-A3B6-A7CFD593A003}">
      <dgm:prSet/>
      <dgm:spPr/>
      <dgm:t>
        <a:bodyPr/>
        <a:lstStyle/>
        <a:p>
          <a:endParaRPr lang="pt-BR"/>
        </a:p>
      </dgm:t>
    </dgm:pt>
    <dgm:pt modelId="{7956973B-6CC4-44C1-8828-6C80C7FE899E}" type="sibTrans" cxnId="{AEF3CCB9-DDA6-459A-A3B6-A7CFD593A003}">
      <dgm:prSet/>
      <dgm:spPr/>
      <dgm:t>
        <a:bodyPr/>
        <a:lstStyle/>
        <a:p>
          <a:endParaRPr lang="pt-BR"/>
        </a:p>
      </dgm:t>
    </dgm:pt>
    <dgm:pt modelId="{621513A9-22AF-4C9E-8553-4A8EA1A3EC85}" type="pres">
      <dgm:prSet presAssocID="{B8EF7ACC-9CBD-4D57-AE04-70FC4769599A}" presName="Name0" presStyleCnt="0">
        <dgm:presLayoutVars>
          <dgm:dir/>
        </dgm:presLayoutVars>
      </dgm:prSet>
      <dgm:spPr/>
      <dgm:t>
        <a:bodyPr/>
        <a:lstStyle/>
        <a:p>
          <a:endParaRPr lang="pt-BR"/>
        </a:p>
      </dgm:t>
    </dgm:pt>
    <dgm:pt modelId="{A445740E-C0EC-443C-9DEB-54F69E41FBA9}" type="pres">
      <dgm:prSet presAssocID="{233E5D89-E9E7-4D33-85EB-9A58D7AF740D}" presName="picture_1" presStyleLbl="bgImgPlace1" presStyleIdx="0" presStyleCnt="1" custScaleX="108329" custScaleY="111849" custLinFactNeighborX="-2196" custLinFactNeighborY="-425"/>
      <dgm:spPr/>
      <dgm:t>
        <a:bodyPr/>
        <a:lstStyle/>
        <a:p>
          <a:endParaRPr lang="pt-BR"/>
        </a:p>
      </dgm:t>
    </dgm:pt>
    <dgm:pt modelId="{2F7A7635-8D47-4B6E-A2EE-05CB6EF93394}" type="pres">
      <dgm:prSet presAssocID="{4A3BAD42-3A14-4EC0-963F-77083357BEB1}" presName="text_1" presStyleLbl="node1" presStyleIdx="0" presStyleCnt="0" custScaleX="100249" custScaleY="150510" custLinFactNeighborX="4404" custLinFactNeighborY="-396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9D2856-88F8-4C88-A86A-40C948B468A6}" type="pres">
      <dgm:prSet presAssocID="{B8EF7ACC-9CBD-4D57-AE04-70FC4769599A}" presName="linV" presStyleCnt="0"/>
      <dgm:spPr/>
    </dgm:pt>
    <dgm:pt modelId="{EBD48A63-667E-47E1-85A1-1FA8AEDFFD6E}" type="pres">
      <dgm:prSet presAssocID="{0EC721D3-F619-476E-AC05-30ACF4B053E5}" presName="pair" presStyleCnt="0"/>
      <dgm:spPr/>
    </dgm:pt>
    <dgm:pt modelId="{7BFF66EF-47A8-4EB9-A97A-B2DBC37B278D}" type="pres">
      <dgm:prSet presAssocID="{0EC721D3-F619-476E-AC05-30ACF4B053E5}" presName="spaceH" presStyleLbl="node1" presStyleIdx="0" presStyleCnt="0"/>
      <dgm:spPr/>
    </dgm:pt>
    <dgm:pt modelId="{7F4DC049-F0C7-4685-BD53-09469434BE47}" type="pres">
      <dgm:prSet presAssocID="{0EC721D3-F619-476E-AC05-30ACF4B053E5}" presName="desPictures" presStyleLbl="align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FC4164AC-9893-44A2-8C74-528DA0BF6A7A}" type="pres">
      <dgm:prSet presAssocID="{0EC721D3-F619-476E-AC05-30ACF4B053E5}" presName="desTextWrapper" presStyleCnt="0"/>
      <dgm:spPr/>
    </dgm:pt>
    <dgm:pt modelId="{69708E0F-9548-4224-8C95-BC1E6D87A142}" type="pres">
      <dgm:prSet presAssocID="{0EC721D3-F619-476E-AC05-30ACF4B053E5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706368-D199-4EB1-948A-8CD017293118}" type="pres">
      <dgm:prSet presAssocID="{ABD0351B-9DAD-4372-A137-770281158881}" presName="spaceV" presStyleCnt="0"/>
      <dgm:spPr/>
    </dgm:pt>
    <dgm:pt modelId="{5FCACD75-6C3C-4D03-92BB-C17186420824}" type="pres">
      <dgm:prSet presAssocID="{FEA7DEDE-FCC5-43A3-BFDC-1A36152ADF62}" presName="pair" presStyleCnt="0"/>
      <dgm:spPr/>
    </dgm:pt>
    <dgm:pt modelId="{B0B4A776-D355-4F63-893A-AF0DF3BE1DE5}" type="pres">
      <dgm:prSet presAssocID="{FEA7DEDE-FCC5-43A3-BFDC-1A36152ADF62}" presName="spaceH" presStyleLbl="node1" presStyleIdx="0" presStyleCnt="0"/>
      <dgm:spPr/>
    </dgm:pt>
    <dgm:pt modelId="{EC0165F8-AF08-4804-969B-EEC93DABE685}" type="pres">
      <dgm:prSet presAssocID="{FEA7DEDE-FCC5-43A3-BFDC-1A36152ADF62}" presName="desPictures" presStyleLbl="align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31000" r="-231000"/>
          </a:stretch>
        </a:blipFill>
      </dgm:spPr>
    </dgm:pt>
    <dgm:pt modelId="{BA01735F-B77C-4325-A81C-E72674882346}" type="pres">
      <dgm:prSet presAssocID="{FEA7DEDE-FCC5-43A3-BFDC-1A36152ADF62}" presName="desTextWrapper" presStyleCnt="0"/>
      <dgm:spPr/>
    </dgm:pt>
    <dgm:pt modelId="{5561D3C8-3549-4EE1-A71E-BED8D6DBC20A}" type="pres">
      <dgm:prSet presAssocID="{FEA7DEDE-FCC5-43A3-BFDC-1A36152ADF62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6641C4-8E3F-4B34-A586-EF3E098D54BC}" type="pres">
      <dgm:prSet presAssocID="{6C8F3386-BDED-46D0-BA1F-DE0B87DE3410}" presName="spaceV" presStyleCnt="0"/>
      <dgm:spPr/>
    </dgm:pt>
    <dgm:pt modelId="{9035084D-E58B-4218-81BE-3558AE0EB5E4}" type="pres">
      <dgm:prSet presAssocID="{2C58F8B3-AEAC-48B1-BB03-A227D1A10F61}" presName="pair" presStyleCnt="0"/>
      <dgm:spPr/>
    </dgm:pt>
    <dgm:pt modelId="{87800689-1C49-4B81-8F13-830CDC73DA08}" type="pres">
      <dgm:prSet presAssocID="{2C58F8B3-AEAC-48B1-BB03-A227D1A10F61}" presName="spaceH" presStyleLbl="node1" presStyleIdx="0" presStyleCnt="0"/>
      <dgm:spPr/>
    </dgm:pt>
    <dgm:pt modelId="{12F786EF-7D6A-45A0-8B9E-E853747CE922}" type="pres">
      <dgm:prSet presAssocID="{2C58F8B3-AEAC-48B1-BB03-A227D1A10F61}" presName="desPictures" presStyleLbl="alignImgPlace1" presStyleIdx="2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77786A65-E235-42B6-8FD3-0BFF6677B984}" type="pres">
      <dgm:prSet presAssocID="{2C58F8B3-AEAC-48B1-BB03-A227D1A10F61}" presName="desTextWrapper" presStyleCnt="0"/>
      <dgm:spPr/>
    </dgm:pt>
    <dgm:pt modelId="{91BDC10E-8C29-4D2F-B129-E9C7A55CDC65}" type="pres">
      <dgm:prSet presAssocID="{2C58F8B3-AEAC-48B1-BB03-A227D1A10F61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F6B5C9-CF2E-4BD5-8A03-B3B58DBF642B}" type="pres">
      <dgm:prSet presAssocID="{B8EF7ACC-9CBD-4D57-AE04-70FC4769599A}" presName="maxNode" presStyleCnt="0"/>
      <dgm:spPr/>
    </dgm:pt>
    <dgm:pt modelId="{E005D0DD-A472-4E71-B91C-62630690FD99}" type="pres">
      <dgm:prSet presAssocID="{B8EF7ACC-9CBD-4D57-AE04-70FC4769599A}" presName="Name33" presStyleCnt="0"/>
      <dgm:spPr/>
    </dgm:pt>
  </dgm:ptLst>
  <dgm:cxnLst>
    <dgm:cxn modelId="{AEF3CCB9-DDA6-459A-A3B6-A7CFD593A003}" srcId="{B8EF7ACC-9CBD-4D57-AE04-70FC4769599A}" destId="{2C58F8B3-AEAC-48B1-BB03-A227D1A10F61}" srcOrd="3" destOrd="0" parTransId="{CC3A2133-C269-4436-80BA-967FD02967DA}" sibTransId="{7956973B-6CC4-44C1-8828-6C80C7FE899E}"/>
    <dgm:cxn modelId="{E418A934-899A-4C68-9D87-0FE3DA3AA911}" srcId="{B8EF7ACC-9CBD-4D57-AE04-70FC4769599A}" destId="{4A3BAD42-3A14-4EC0-963F-77083357BEB1}" srcOrd="0" destOrd="0" parTransId="{B3A89128-49A7-41E3-943D-E48968F21326}" sibTransId="{233E5D89-E9E7-4D33-85EB-9A58D7AF740D}"/>
    <dgm:cxn modelId="{07F0F6C7-5CB0-4C74-8E82-EBB2F460A7EB}" type="presOf" srcId="{233E5D89-E9E7-4D33-85EB-9A58D7AF740D}" destId="{A445740E-C0EC-443C-9DEB-54F69E41FBA9}" srcOrd="0" destOrd="0" presId="urn:microsoft.com/office/officeart/2008/layout/AccentedPicture"/>
    <dgm:cxn modelId="{0640958F-E9A2-4FF0-BBBB-D7795EF5DF7B}" srcId="{B8EF7ACC-9CBD-4D57-AE04-70FC4769599A}" destId="{FEA7DEDE-FCC5-43A3-BFDC-1A36152ADF62}" srcOrd="2" destOrd="0" parTransId="{152AEEEA-6386-4410-B28A-6607CCFE98B1}" sibTransId="{6C8F3386-BDED-46D0-BA1F-DE0B87DE3410}"/>
    <dgm:cxn modelId="{71957322-5A20-47FA-B3C8-4907B5BF08C8}" type="presOf" srcId="{B8EF7ACC-9CBD-4D57-AE04-70FC4769599A}" destId="{621513A9-22AF-4C9E-8553-4A8EA1A3EC85}" srcOrd="0" destOrd="0" presId="urn:microsoft.com/office/officeart/2008/layout/AccentedPicture"/>
    <dgm:cxn modelId="{B35F6094-EA09-4475-B2D1-F98C8E363CF4}" type="presOf" srcId="{4A3BAD42-3A14-4EC0-963F-77083357BEB1}" destId="{2F7A7635-8D47-4B6E-A2EE-05CB6EF93394}" srcOrd="0" destOrd="0" presId="urn:microsoft.com/office/officeart/2008/layout/AccentedPicture"/>
    <dgm:cxn modelId="{63203BFC-ADA1-4923-B848-12A40B3837D5}" type="presOf" srcId="{2C58F8B3-AEAC-48B1-BB03-A227D1A10F61}" destId="{91BDC10E-8C29-4D2F-B129-E9C7A55CDC65}" srcOrd="0" destOrd="0" presId="urn:microsoft.com/office/officeart/2008/layout/AccentedPicture"/>
    <dgm:cxn modelId="{D018F316-4306-45D7-99E0-3394FDED01D3}" type="presOf" srcId="{0EC721D3-F619-476E-AC05-30ACF4B053E5}" destId="{69708E0F-9548-4224-8C95-BC1E6D87A142}" srcOrd="0" destOrd="0" presId="urn:microsoft.com/office/officeart/2008/layout/AccentedPicture"/>
    <dgm:cxn modelId="{F1D33366-8E1D-4297-9AAF-EB01306985FA}" srcId="{B8EF7ACC-9CBD-4D57-AE04-70FC4769599A}" destId="{0EC721D3-F619-476E-AC05-30ACF4B053E5}" srcOrd="1" destOrd="0" parTransId="{835CDF08-02E6-4621-B004-C3659297249C}" sibTransId="{ABD0351B-9DAD-4372-A137-770281158881}"/>
    <dgm:cxn modelId="{6900C4EB-F310-4693-9741-ECD5BFE9CF0E}" type="presOf" srcId="{FEA7DEDE-FCC5-43A3-BFDC-1A36152ADF62}" destId="{5561D3C8-3549-4EE1-A71E-BED8D6DBC20A}" srcOrd="0" destOrd="0" presId="urn:microsoft.com/office/officeart/2008/layout/AccentedPicture"/>
    <dgm:cxn modelId="{263A7B07-3C6B-4A67-8102-63F350A2EF2D}" type="presParOf" srcId="{621513A9-22AF-4C9E-8553-4A8EA1A3EC85}" destId="{A445740E-C0EC-443C-9DEB-54F69E41FBA9}" srcOrd="0" destOrd="0" presId="urn:microsoft.com/office/officeart/2008/layout/AccentedPicture"/>
    <dgm:cxn modelId="{5F52AAB7-B9CC-45E8-B16E-EA99CD5B6C3E}" type="presParOf" srcId="{621513A9-22AF-4C9E-8553-4A8EA1A3EC85}" destId="{2F7A7635-8D47-4B6E-A2EE-05CB6EF93394}" srcOrd="1" destOrd="0" presId="urn:microsoft.com/office/officeart/2008/layout/AccentedPicture"/>
    <dgm:cxn modelId="{773A86C7-0D29-4B5B-AE05-A669CBD5726B}" type="presParOf" srcId="{621513A9-22AF-4C9E-8553-4A8EA1A3EC85}" destId="{5B9D2856-88F8-4C88-A86A-40C948B468A6}" srcOrd="2" destOrd="0" presId="urn:microsoft.com/office/officeart/2008/layout/AccentedPicture"/>
    <dgm:cxn modelId="{5F54120A-4D7E-40C3-BDD0-88208FFBEB2D}" type="presParOf" srcId="{5B9D2856-88F8-4C88-A86A-40C948B468A6}" destId="{EBD48A63-667E-47E1-85A1-1FA8AEDFFD6E}" srcOrd="0" destOrd="0" presId="urn:microsoft.com/office/officeart/2008/layout/AccentedPicture"/>
    <dgm:cxn modelId="{3EC904F9-2678-44AF-9E5F-C7D6902C9597}" type="presParOf" srcId="{EBD48A63-667E-47E1-85A1-1FA8AEDFFD6E}" destId="{7BFF66EF-47A8-4EB9-A97A-B2DBC37B278D}" srcOrd="0" destOrd="0" presId="urn:microsoft.com/office/officeart/2008/layout/AccentedPicture"/>
    <dgm:cxn modelId="{C2C953F1-5172-4156-873D-3BBB1B9F0337}" type="presParOf" srcId="{EBD48A63-667E-47E1-85A1-1FA8AEDFFD6E}" destId="{7F4DC049-F0C7-4685-BD53-09469434BE47}" srcOrd="1" destOrd="0" presId="urn:microsoft.com/office/officeart/2008/layout/AccentedPicture"/>
    <dgm:cxn modelId="{EEF9065E-546F-4784-9987-407B4AEB6491}" type="presParOf" srcId="{EBD48A63-667E-47E1-85A1-1FA8AEDFFD6E}" destId="{FC4164AC-9893-44A2-8C74-528DA0BF6A7A}" srcOrd="2" destOrd="0" presId="urn:microsoft.com/office/officeart/2008/layout/AccentedPicture"/>
    <dgm:cxn modelId="{AC2AA421-C68F-41AC-A087-46C69E056EA1}" type="presParOf" srcId="{FC4164AC-9893-44A2-8C74-528DA0BF6A7A}" destId="{69708E0F-9548-4224-8C95-BC1E6D87A142}" srcOrd="0" destOrd="0" presId="urn:microsoft.com/office/officeart/2008/layout/AccentedPicture"/>
    <dgm:cxn modelId="{1619A1C6-5D0B-4443-BD75-809C6DD32220}" type="presParOf" srcId="{5B9D2856-88F8-4C88-A86A-40C948B468A6}" destId="{17706368-D199-4EB1-948A-8CD017293118}" srcOrd="1" destOrd="0" presId="urn:microsoft.com/office/officeart/2008/layout/AccentedPicture"/>
    <dgm:cxn modelId="{CB62C31A-A043-4D8B-B536-C0B570E63046}" type="presParOf" srcId="{5B9D2856-88F8-4C88-A86A-40C948B468A6}" destId="{5FCACD75-6C3C-4D03-92BB-C17186420824}" srcOrd="2" destOrd="0" presId="urn:microsoft.com/office/officeart/2008/layout/AccentedPicture"/>
    <dgm:cxn modelId="{1ACB99FA-70DE-4691-9AD8-1C8AC1875E0E}" type="presParOf" srcId="{5FCACD75-6C3C-4D03-92BB-C17186420824}" destId="{B0B4A776-D355-4F63-893A-AF0DF3BE1DE5}" srcOrd="0" destOrd="0" presId="urn:microsoft.com/office/officeart/2008/layout/AccentedPicture"/>
    <dgm:cxn modelId="{C0EC68D2-D492-4365-9FE9-661FCF60C47C}" type="presParOf" srcId="{5FCACD75-6C3C-4D03-92BB-C17186420824}" destId="{EC0165F8-AF08-4804-969B-EEC93DABE685}" srcOrd="1" destOrd="0" presId="urn:microsoft.com/office/officeart/2008/layout/AccentedPicture"/>
    <dgm:cxn modelId="{E807892A-20A9-4F1C-97D2-074B381145A2}" type="presParOf" srcId="{5FCACD75-6C3C-4D03-92BB-C17186420824}" destId="{BA01735F-B77C-4325-A81C-E72674882346}" srcOrd="2" destOrd="0" presId="urn:microsoft.com/office/officeart/2008/layout/AccentedPicture"/>
    <dgm:cxn modelId="{61A75802-897E-4974-B75D-6B51C5DC46E6}" type="presParOf" srcId="{BA01735F-B77C-4325-A81C-E72674882346}" destId="{5561D3C8-3549-4EE1-A71E-BED8D6DBC20A}" srcOrd="0" destOrd="0" presId="urn:microsoft.com/office/officeart/2008/layout/AccentedPicture"/>
    <dgm:cxn modelId="{63064A15-579F-46F6-BD6C-B7BDF0DD4328}" type="presParOf" srcId="{5B9D2856-88F8-4C88-A86A-40C948B468A6}" destId="{316641C4-8E3F-4B34-A586-EF3E098D54BC}" srcOrd="3" destOrd="0" presId="urn:microsoft.com/office/officeart/2008/layout/AccentedPicture"/>
    <dgm:cxn modelId="{48454E61-9BA2-45C5-997B-80E04392F29E}" type="presParOf" srcId="{5B9D2856-88F8-4C88-A86A-40C948B468A6}" destId="{9035084D-E58B-4218-81BE-3558AE0EB5E4}" srcOrd="4" destOrd="0" presId="urn:microsoft.com/office/officeart/2008/layout/AccentedPicture"/>
    <dgm:cxn modelId="{6AB99713-F6B6-4898-84DA-67AFCE914417}" type="presParOf" srcId="{9035084D-E58B-4218-81BE-3558AE0EB5E4}" destId="{87800689-1C49-4B81-8F13-830CDC73DA08}" srcOrd="0" destOrd="0" presId="urn:microsoft.com/office/officeart/2008/layout/AccentedPicture"/>
    <dgm:cxn modelId="{77C0BB99-8AA0-4829-8AEF-336FA8AA0FCA}" type="presParOf" srcId="{9035084D-E58B-4218-81BE-3558AE0EB5E4}" destId="{12F786EF-7D6A-45A0-8B9E-E853747CE922}" srcOrd="1" destOrd="0" presId="urn:microsoft.com/office/officeart/2008/layout/AccentedPicture"/>
    <dgm:cxn modelId="{1B5FFD91-7147-4920-99D2-63D60782AAD1}" type="presParOf" srcId="{9035084D-E58B-4218-81BE-3558AE0EB5E4}" destId="{77786A65-E235-42B6-8FD3-0BFF6677B984}" srcOrd="2" destOrd="0" presId="urn:microsoft.com/office/officeart/2008/layout/AccentedPicture"/>
    <dgm:cxn modelId="{5C620702-6A96-42E6-A858-CD47AE1425F7}" type="presParOf" srcId="{77786A65-E235-42B6-8FD3-0BFF6677B984}" destId="{91BDC10E-8C29-4D2F-B129-E9C7A55CDC65}" srcOrd="0" destOrd="0" presId="urn:microsoft.com/office/officeart/2008/layout/AccentedPicture"/>
    <dgm:cxn modelId="{8216A913-2DD3-4433-9E0D-E36DD6A70D05}" type="presParOf" srcId="{621513A9-22AF-4C9E-8553-4A8EA1A3EC85}" destId="{14F6B5C9-CF2E-4BD5-8A03-B3B58DBF642B}" srcOrd="3" destOrd="0" presId="urn:microsoft.com/office/officeart/2008/layout/AccentedPicture"/>
    <dgm:cxn modelId="{280B0A8C-E652-4626-8579-0EBE58032BAB}" type="presParOf" srcId="{14F6B5C9-CF2E-4BD5-8A03-B3B58DBF642B}" destId="{E005D0DD-A472-4E71-B91C-62630690FD99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EF7ACC-9CBD-4D57-AE04-70FC4769599A}" type="doc">
      <dgm:prSet loTypeId="urn:microsoft.com/office/officeart/2008/layout/AccentedPicture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4A3BAD42-3A14-4EC0-963F-77083357BEB1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-Cultivada em células vero (vírus inativado)</a:t>
          </a:r>
        </a:p>
        <a:p>
          <a:r>
            <a:rPr lang="pt-BR" sz="2000" b="1" dirty="0">
              <a:solidFill>
                <a:schemeClr val="tx1"/>
              </a:solidFill>
            </a:rPr>
            <a:t>- Utiliza como adjuvante o hidróxido de alumínio</a:t>
          </a:r>
        </a:p>
        <a:p>
          <a:r>
            <a:rPr lang="pt-BR" sz="2000" b="1" dirty="0">
              <a:solidFill>
                <a:schemeClr val="tx1"/>
              </a:solidFill>
            </a:rPr>
            <a:t>- Boa resposta celular (14 dias após 1ª dose)</a:t>
          </a:r>
        </a:p>
        <a:p>
          <a:r>
            <a:rPr lang="pt-BR" sz="2000" b="1" dirty="0">
              <a:solidFill>
                <a:schemeClr val="tx1"/>
              </a:solidFill>
            </a:rPr>
            <a:t>- Efeito </a:t>
          </a:r>
          <a:r>
            <a:rPr lang="pt-BR" sz="2000" b="1" dirty="0" err="1">
              <a:solidFill>
                <a:schemeClr val="tx1"/>
              </a:solidFill>
            </a:rPr>
            <a:t>booster</a:t>
          </a:r>
          <a:r>
            <a:rPr lang="pt-BR" sz="2000" b="1" dirty="0">
              <a:solidFill>
                <a:schemeClr val="tx1"/>
              </a:solidFill>
            </a:rPr>
            <a:t> com elevação de anticorpos</a:t>
          </a:r>
        </a:p>
        <a:p>
          <a:r>
            <a:rPr lang="pt-BR" sz="2000" b="1" dirty="0">
              <a:solidFill>
                <a:schemeClr val="tx1"/>
              </a:solidFill>
            </a:rPr>
            <a:t>- Eventos adversos locais e sistêmicos não graves</a:t>
          </a:r>
        </a:p>
        <a:p>
          <a:r>
            <a:rPr lang="pt-BR" sz="2000" b="1" dirty="0">
              <a:solidFill>
                <a:schemeClr val="tx1"/>
              </a:solidFill>
            </a:rPr>
            <a:t>- Imunogênica em idosos?</a:t>
          </a:r>
        </a:p>
        <a:p>
          <a:r>
            <a:rPr lang="pt-BR" sz="2000" b="1" dirty="0">
              <a:solidFill>
                <a:schemeClr val="tx1"/>
              </a:solidFill>
            </a:rPr>
            <a:t>- O que esperamos da fase III?</a:t>
          </a:r>
        </a:p>
      </dgm:t>
    </dgm:pt>
    <dgm:pt modelId="{B3A89128-49A7-41E3-943D-E48968F21326}" type="parTrans" cxnId="{E418A934-899A-4C68-9D87-0FE3DA3AA911}">
      <dgm:prSet/>
      <dgm:spPr/>
      <dgm:t>
        <a:bodyPr/>
        <a:lstStyle/>
        <a:p>
          <a:endParaRPr lang="pt-BR"/>
        </a:p>
      </dgm:t>
    </dgm:pt>
    <dgm:pt modelId="{233E5D89-E9E7-4D33-85EB-9A58D7AF740D}" type="sibTrans" cxnId="{E418A934-899A-4C68-9D87-0FE3DA3AA911}">
      <dgm:prSet/>
      <dgm:spPr/>
      <dgm:t>
        <a:bodyPr/>
        <a:lstStyle/>
        <a:p>
          <a:endParaRPr lang="pt-BR"/>
        </a:p>
      </dgm:t>
    </dgm:pt>
    <dgm:pt modelId="{0EC721D3-F619-476E-AC05-30ACF4B053E5}">
      <dgm:prSet phldrT="[Texto]" phldr="1"/>
      <dgm:spPr/>
      <dgm:t>
        <a:bodyPr/>
        <a:lstStyle/>
        <a:p>
          <a:endParaRPr lang="pt-BR"/>
        </a:p>
      </dgm:t>
    </dgm:pt>
    <dgm:pt modelId="{835CDF08-02E6-4621-B004-C3659297249C}" type="parTrans" cxnId="{F1D33366-8E1D-4297-9AAF-EB01306985FA}">
      <dgm:prSet/>
      <dgm:spPr/>
      <dgm:t>
        <a:bodyPr/>
        <a:lstStyle/>
        <a:p>
          <a:endParaRPr lang="pt-BR"/>
        </a:p>
      </dgm:t>
    </dgm:pt>
    <dgm:pt modelId="{ABD0351B-9DAD-4372-A137-770281158881}" type="sibTrans" cxnId="{F1D33366-8E1D-4297-9AAF-EB01306985FA}">
      <dgm:prSet/>
      <dgm:spPr/>
      <dgm:t>
        <a:bodyPr/>
        <a:lstStyle/>
        <a:p>
          <a:endParaRPr lang="pt-BR"/>
        </a:p>
      </dgm:t>
    </dgm:pt>
    <dgm:pt modelId="{FEA7DEDE-FCC5-43A3-BFDC-1A36152ADF62}">
      <dgm:prSet phldrT="[Texto]" phldr="1"/>
      <dgm:spPr/>
      <dgm:t>
        <a:bodyPr/>
        <a:lstStyle/>
        <a:p>
          <a:endParaRPr lang="pt-BR"/>
        </a:p>
      </dgm:t>
    </dgm:pt>
    <dgm:pt modelId="{152AEEEA-6386-4410-B28A-6607CCFE98B1}" type="parTrans" cxnId="{0640958F-E9A2-4FF0-BBBB-D7795EF5DF7B}">
      <dgm:prSet/>
      <dgm:spPr/>
      <dgm:t>
        <a:bodyPr/>
        <a:lstStyle/>
        <a:p>
          <a:endParaRPr lang="pt-BR"/>
        </a:p>
      </dgm:t>
    </dgm:pt>
    <dgm:pt modelId="{6C8F3386-BDED-46D0-BA1F-DE0B87DE3410}" type="sibTrans" cxnId="{0640958F-E9A2-4FF0-BBBB-D7795EF5DF7B}">
      <dgm:prSet/>
      <dgm:spPr/>
      <dgm:t>
        <a:bodyPr/>
        <a:lstStyle/>
        <a:p>
          <a:endParaRPr lang="pt-BR"/>
        </a:p>
      </dgm:t>
    </dgm:pt>
    <dgm:pt modelId="{2C58F8B3-AEAC-48B1-BB03-A227D1A10F61}">
      <dgm:prSet phldrT="[Texto]" phldr="1"/>
      <dgm:spPr/>
      <dgm:t>
        <a:bodyPr/>
        <a:lstStyle/>
        <a:p>
          <a:endParaRPr lang="pt-BR"/>
        </a:p>
      </dgm:t>
    </dgm:pt>
    <dgm:pt modelId="{CC3A2133-C269-4436-80BA-967FD02967DA}" type="parTrans" cxnId="{AEF3CCB9-DDA6-459A-A3B6-A7CFD593A003}">
      <dgm:prSet/>
      <dgm:spPr/>
      <dgm:t>
        <a:bodyPr/>
        <a:lstStyle/>
        <a:p>
          <a:endParaRPr lang="pt-BR"/>
        </a:p>
      </dgm:t>
    </dgm:pt>
    <dgm:pt modelId="{7956973B-6CC4-44C1-8828-6C80C7FE899E}" type="sibTrans" cxnId="{AEF3CCB9-DDA6-459A-A3B6-A7CFD593A003}">
      <dgm:prSet/>
      <dgm:spPr/>
      <dgm:t>
        <a:bodyPr/>
        <a:lstStyle/>
        <a:p>
          <a:endParaRPr lang="pt-BR"/>
        </a:p>
      </dgm:t>
    </dgm:pt>
    <dgm:pt modelId="{621513A9-22AF-4C9E-8553-4A8EA1A3EC85}" type="pres">
      <dgm:prSet presAssocID="{B8EF7ACC-9CBD-4D57-AE04-70FC4769599A}" presName="Name0" presStyleCnt="0">
        <dgm:presLayoutVars>
          <dgm:dir/>
        </dgm:presLayoutVars>
      </dgm:prSet>
      <dgm:spPr/>
      <dgm:t>
        <a:bodyPr/>
        <a:lstStyle/>
        <a:p>
          <a:endParaRPr lang="pt-BR"/>
        </a:p>
      </dgm:t>
    </dgm:pt>
    <dgm:pt modelId="{A445740E-C0EC-443C-9DEB-54F69E41FBA9}" type="pres">
      <dgm:prSet presAssocID="{233E5D89-E9E7-4D33-85EB-9A58D7AF740D}" presName="picture_1" presStyleLbl="bgImgPlace1" presStyleIdx="0" presStyleCnt="1" custScaleX="108329" custScaleY="111849" custLinFactNeighborX="-2196" custLinFactNeighborY="-425"/>
      <dgm:spPr/>
      <dgm:t>
        <a:bodyPr/>
        <a:lstStyle/>
        <a:p>
          <a:endParaRPr lang="pt-BR"/>
        </a:p>
      </dgm:t>
    </dgm:pt>
    <dgm:pt modelId="{2F7A7635-8D47-4B6E-A2EE-05CB6EF93394}" type="pres">
      <dgm:prSet presAssocID="{4A3BAD42-3A14-4EC0-963F-77083357BEB1}" presName="text_1" presStyleLbl="node1" presStyleIdx="0" presStyleCnt="0" custScaleX="100249" custScaleY="150510" custLinFactNeighborX="487" custLinFactNeighborY="-236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9D2856-88F8-4C88-A86A-40C948B468A6}" type="pres">
      <dgm:prSet presAssocID="{B8EF7ACC-9CBD-4D57-AE04-70FC4769599A}" presName="linV" presStyleCnt="0"/>
      <dgm:spPr/>
    </dgm:pt>
    <dgm:pt modelId="{EBD48A63-667E-47E1-85A1-1FA8AEDFFD6E}" type="pres">
      <dgm:prSet presAssocID="{0EC721D3-F619-476E-AC05-30ACF4B053E5}" presName="pair" presStyleCnt="0"/>
      <dgm:spPr/>
    </dgm:pt>
    <dgm:pt modelId="{7BFF66EF-47A8-4EB9-A97A-B2DBC37B278D}" type="pres">
      <dgm:prSet presAssocID="{0EC721D3-F619-476E-AC05-30ACF4B053E5}" presName="spaceH" presStyleLbl="node1" presStyleIdx="0" presStyleCnt="0"/>
      <dgm:spPr/>
    </dgm:pt>
    <dgm:pt modelId="{7F4DC049-F0C7-4685-BD53-09469434BE47}" type="pres">
      <dgm:prSet presAssocID="{0EC721D3-F619-476E-AC05-30ACF4B053E5}" presName="desPictures" presStyleLbl="align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FC4164AC-9893-44A2-8C74-528DA0BF6A7A}" type="pres">
      <dgm:prSet presAssocID="{0EC721D3-F619-476E-AC05-30ACF4B053E5}" presName="desTextWrapper" presStyleCnt="0"/>
      <dgm:spPr/>
    </dgm:pt>
    <dgm:pt modelId="{69708E0F-9548-4224-8C95-BC1E6D87A142}" type="pres">
      <dgm:prSet presAssocID="{0EC721D3-F619-476E-AC05-30ACF4B053E5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706368-D199-4EB1-948A-8CD017293118}" type="pres">
      <dgm:prSet presAssocID="{ABD0351B-9DAD-4372-A137-770281158881}" presName="spaceV" presStyleCnt="0"/>
      <dgm:spPr/>
    </dgm:pt>
    <dgm:pt modelId="{5FCACD75-6C3C-4D03-92BB-C17186420824}" type="pres">
      <dgm:prSet presAssocID="{FEA7DEDE-FCC5-43A3-BFDC-1A36152ADF62}" presName="pair" presStyleCnt="0"/>
      <dgm:spPr/>
    </dgm:pt>
    <dgm:pt modelId="{B0B4A776-D355-4F63-893A-AF0DF3BE1DE5}" type="pres">
      <dgm:prSet presAssocID="{FEA7DEDE-FCC5-43A3-BFDC-1A36152ADF62}" presName="spaceH" presStyleLbl="node1" presStyleIdx="0" presStyleCnt="0"/>
      <dgm:spPr/>
    </dgm:pt>
    <dgm:pt modelId="{EC0165F8-AF08-4804-969B-EEC93DABE685}" type="pres">
      <dgm:prSet presAssocID="{FEA7DEDE-FCC5-43A3-BFDC-1A36152ADF62}" presName="desPictures" presStyleLbl="align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31000" r="-231000"/>
          </a:stretch>
        </a:blipFill>
      </dgm:spPr>
    </dgm:pt>
    <dgm:pt modelId="{BA01735F-B77C-4325-A81C-E72674882346}" type="pres">
      <dgm:prSet presAssocID="{FEA7DEDE-FCC5-43A3-BFDC-1A36152ADF62}" presName="desTextWrapper" presStyleCnt="0"/>
      <dgm:spPr/>
    </dgm:pt>
    <dgm:pt modelId="{5561D3C8-3549-4EE1-A71E-BED8D6DBC20A}" type="pres">
      <dgm:prSet presAssocID="{FEA7DEDE-FCC5-43A3-BFDC-1A36152ADF62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6641C4-8E3F-4B34-A586-EF3E098D54BC}" type="pres">
      <dgm:prSet presAssocID="{6C8F3386-BDED-46D0-BA1F-DE0B87DE3410}" presName="spaceV" presStyleCnt="0"/>
      <dgm:spPr/>
    </dgm:pt>
    <dgm:pt modelId="{9035084D-E58B-4218-81BE-3558AE0EB5E4}" type="pres">
      <dgm:prSet presAssocID="{2C58F8B3-AEAC-48B1-BB03-A227D1A10F61}" presName="pair" presStyleCnt="0"/>
      <dgm:spPr/>
    </dgm:pt>
    <dgm:pt modelId="{87800689-1C49-4B81-8F13-830CDC73DA08}" type="pres">
      <dgm:prSet presAssocID="{2C58F8B3-AEAC-48B1-BB03-A227D1A10F61}" presName="spaceH" presStyleLbl="node1" presStyleIdx="0" presStyleCnt="0"/>
      <dgm:spPr/>
    </dgm:pt>
    <dgm:pt modelId="{12F786EF-7D6A-45A0-8B9E-E853747CE922}" type="pres">
      <dgm:prSet presAssocID="{2C58F8B3-AEAC-48B1-BB03-A227D1A10F61}" presName="desPictures" presStyleLbl="align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t-BR"/>
        </a:p>
      </dgm:t>
    </dgm:pt>
    <dgm:pt modelId="{77786A65-E235-42B6-8FD3-0BFF6677B984}" type="pres">
      <dgm:prSet presAssocID="{2C58F8B3-AEAC-48B1-BB03-A227D1A10F61}" presName="desTextWrapper" presStyleCnt="0"/>
      <dgm:spPr/>
    </dgm:pt>
    <dgm:pt modelId="{91BDC10E-8C29-4D2F-B129-E9C7A55CDC65}" type="pres">
      <dgm:prSet presAssocID="{2C58F8B3-AEAC-48B1-BB03-A227D1A10F61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F6B5C9-CF2E-4BD5-8A03-B3B58DBF642B}" type="pres">
      <dgm:prSet presAssocID="{B8EF7ACC-9CBD-4D57-AE04-70FC4769599A}" presName="maxNode" presStyleCnt="0"/>
      <dgm:spPr/>
    </dgm:pt>
    <dgm:pt modelId="{E005D0DD-A472-4E71-B91C-62630690FD99}" type="pres">
      <dgm:prSet presAssocID="{B8EF7ACC-9CBD-4D57-AE04-70FC4769599A}" presName="Name33" presStyleCnt="0"/>
      <dgm:spPr/>
    </dgm:pt>
  </dgm:ptLst>
  <dgm:cxnLst>
    <dgm:cxn modelId="{AEF3CCB9-DDA6-459A-A3B6-A7CFD593A003}" srcId="{B8EF7ACC-9CBD-4D57-AE04-70FC4769599A}" destId="{2C58F8B3-AEAC-48B1-BB03-A227D1A10F61}" srcOrd="3" destOrd="0" parTransId="{CC3A2133-C269-4436-80BA-967FD02967DA}" sibTransId="{7956973B-6CC4-44C1-8828-6C80C7FE899E}"/>
    <dgm:cxn modelId="{E418A934-899A-4C68-9D87-0FE3DA3AA911}" srcId="{B8EF7ACC-9CBD-4D57-AE04-70FC4769599A}" destId="{4A3BAD42-3A14-4EC0-963F-77083357BEB1}" srcOrd="0" destOrd="0" parTransId="{B3A89128-49A7-41E3-943D-E48968F21326}" sibTransId="{233E5D89-E9E7-4D33-85EB-9A58D7AF740D}"/>
    <dgm:cxn modelId="{07F0F6C7-5CB0-4C74-8E82-EBB2F460A7EB}" type="presOf" srcId="{233E5D89-E9E7-4D33-85EB-9A58D7AF740D}" destId="{A445740E-C0EC-443C-9DEB-54F69E41FBA9}" srcOrd="0" destOrd="0" presId="urn:microsoft.com/office/officeart/2008/layout/AccentedPicture"/>
    <dgm:cxn modelId="{0640958F-E9A2-4FF0-BBBB-D7795EF5DF7B}" srcId="{B8EF7ACC-9CBD-4D57-AE04-70FC4769599A}" destId="{FEA7DEDE-FCC5-43A3-BFDC-1A36152ADF62}" srcOrd="2" destOrd="0" parTransId="{152AEEEA-6386-4410-B28A-6607CCFE98B1}" sibTransId="{6C8F3386-BDED-46D0-BA1F-DE0B87DE3410}"/>
    <dgm:cxn modelId="{71957322-5A20-47FA-B3C8-4907B5BF08C8}" type="presOf" srcId="{B8EF7ACC-9CBD-4D57-AE04-70FC4769599A}" destId="{621513A9-22AF-4C9E-8553-4A8EA1A3EC85}" srcOrd="0" destOrd="0" presId="urn:microsoft.com/office/officeart/2008/layout/AccentedPicture"/>
    <dgm:cxn modelId="{B35F6094-EA09-4475-B2D1-F98C8E363CF4}" type="presOf" srcId="{4A3BAD42-3A14-4EC0-963F-77083357BEB1}" destId="{2F7A7635-8D47-4B6E-A2EE-05CB6EF93394}" srcOrd="0" destOrd="0" presId="urn:microsoft.com/office/officeart/2008/layout/AccentedPicture"/>
    <dgm:cxn modelId="{63203BFC-ADA1-4923-B848-12A40B3837D5}" type="presOf" srcId="{2C58F8B3-AEAC-48B1-BB03-A227D1A10F61}" destId="{91BDC10E-8C29-4D2F-B129-E9C7A55CDC65}" srcOrd="0" destOrd="0" presId="urn:microsoft.com/office/officeart/2008/layout/AccentedPicture"/>
    <dgm:cxn modelId="{D018F316-4306-45D7-99E0-3394FDED01D3}" type="presOf" srcId="{0EC721D3-F619-476E-AC05-30ACF4B053E5}" destId="{69708E0F-9548-4224-8C95-BC1E6D87A142}" srcOrd="0" destOrd="0" presId="urn:microsoft.com/office/officeart/2008/layout/AccentedPicture"/>
    <dgm:cxn modelId="{F1D33366-8E1D-4297-9AAF-EB01306985FA}" srcId="{B8EF7ACC-9CBD-4D57-AE04-70FC4769599A}" destId="{0EC721D3-F619-476E-AC05-30ACF4B053E5}" srcOrd="1" destOrd="0" parTransId="{835CDF08-02E6-4621-B004-C3659297249C}" sibTransId="{ABD0351B-9DAD-4372-A137-770281158881}"/>
    <dgm:cxn modelId="{6900C4EB-F310-4693-9741-ECD5BFE9CF0E}" type="presOf" srcId="{FEA7DEDE-FCC5-43A3-BFDC-1A36152ADF62}" destId="{5561D3C8-3549-4EE1-A71E-BED8D6DBC20A}" srcOrd="0" destOrd="0" presId="urn:microsoft.com/office/officeart/2008/layout/AccentedPicture"/>
    <dgm:cxn modelId="{263A7B07-3C6B-4A67-8102-63F350A2EF2D}" type="presParOf" srcId="{621513A9-22AF-4C9E-8553-4A8EA1A3EC85}" destId="{A445740E-C0EC-443C-9DEB-54F69E41FBA9}" srcOrd="0" destOrd="0" presId="urn:microsoft.com/office/officeart/2008/layout/AccentedPicture"/>
    <dgm:cxn modelId="{5F52AAB7-B9CC-45E8-B16E-EA99CD5B6C3E}" type="presParOf" srcId="{621513A9-22AF-4C9E-8553-4A8EA1A3EC85}" destId="{2F7A7635-8D47-4B6E-A2EE-05CB6EF93394}" srcOrd="1" destOrd="0" presId="urn:microsoft.com/office/officeart/2008/layout/AccentedPicture"/>
    <dgm:cxn modelId="{773A86C7-0D29-4B5B-AE05-A669CBD5726B}" type="presParOf" srcId="{621513A9-22AF-4C9E-8553-4A8EA1A3EC85}" destId="{5B9D2856-88F8-4C88-A86A-40C948B468A6}" srcOrd="2" destOrd="0" presId="urn:microsoft.com/office/officeart/2008/layout/AccentedPicture"/>
    <dgm:cxn modelId="{5F54120A-4D7E-40C3-BDD0-88208FFBEB2D}" type="presParOf" srcId="{5B9D2856-88F8-4C88-A86A-40C948B468A6}" destId="{EBD48A63-667E-47E1-85A1-1FA8AEDFFD6E}" srcOrd="0" destOrd="0" presId="urn:microsoft.com/office/officeart/2008/layout/AccentedPicture"/>
    <dgm:cxn modelId="{3EC904F9-2678-44AF-9E5F-C7D6902C9597}" type="presParOf" srcId="{EBD48A63-667E-47E1-85A1-1FA8AEDFFD6E}" destId="{7BFF66EF-47A8-4EB9-A97A-B2DBC37B278D}" srcOrd="0" destOrd="0" presId="urn:microsoft.com/office/officeart/2008/layout/AccentedPicture"/>
    <dgm:cxn modelId="{C2C953F1-5172-4156-873D-3BBB1B9F0337}" type="presParOf" srcId="{EBD48A63-667E-47E1-85A1-1FA8AEDFFD6E}" destId="{7F4DC049-F0C7-4685-BD53-09469434BE47}" srcOrd="1" destOrd="0" presId="urn:microsoft.com/office/officeart/2008/layout/AccentedPicture"/>
    <dgm:cxn modelId="{EEF9065E-546F-4784-9987-407B4AEB6491}" type="presParOf" srcId="{EBD48A63-667E-47E1-85A1-1FA8AEDFFD6E}" destId="{FC4164AC-9893-44A2-8C74-528DA0BF6A7A}" srcOrd="2" destOrd="0" presId="urn:microsoft.com/office/officeart/2008/layout/AccentedPicture"/>
    <dgm:cxn modelId="{AC2AA421-C68F-41AC-A087-46C69E056EA1}" type="presParOf" srcId="{FC4164AC-9893-44A2-8C74-528DA0BF6A7A}" destId="{69708E0F-9548-4224-8C95-BC1E6D87A142}" srcOrd="0" destOrd="0" presId="urn:microsoft.com/office/officeart/2008/layout/AccentedPicture"/>
    <dgm:cxn modelId="{1619A1C6-5D0B-4443-BD75-809C6DD32220}" type="presParOf" srcId="{5B9D2856-88F8-4C88-A86A-40C948B468A6}" destId="{17706368-D199-4EB1-948A-8CD017293118}" srcOrd="1" destOrd="0" presId="urn:microsoft.com/office/officeart/2008/layout/AccentedPicture"/>
    <dgm:cxn modelId="{CB62C31A-A043-4D8B-B536-C0B570E63046}" type="presParOf" srcId="{5B9D2856-88F8-4C88-A86A-40C948B468A6}" destId="{5FCACD75-6C3C-4D03-92BB-C17186420824}" srcOrd="2" destOrd="0" presId="urn:microsoft.com/office/officeart/2008/layout/AccentedPicture"/>
    <dgm:cxn modelId="{1ACB99FA-70DE-4691-9AD8-1C8AC1875E0E}" type="presParOf" srcId="{5FCACD75-6C3C-4D03-92BB-C17186420824}" destId="{B0B4A776-D355-4F63-893A-AF0DF3BE1DE5}" srcOrd="0" destOrd="0" presId="urn:microsoft.com/office/officeart/2008/layout/AccentedPicture"/>
    <dgm:cxn modelId="{C0EC68D2-D492-4365-9FE9-661FCF60C47C}" type="presParOf" srcId="{5FCACD75-6C3C-4D03-92BB-C17186420824}" destId="{EC0165F8-AF08-4804-969B-EEC93DABE685}" srcOrd="1" destOrd="0" presId="urn:microsoft.com/office/officeart/2008/layout/AccentedPicture"/>
    <dgm:cxn modelId="{E807892A-20A9-4F1C-97D2-074B381145A2}" type="presParOf" srcId="{5FCACD75-6C3C-4D03-92BB-C17186420824}" destId="{BA01735F-B77C-4325-A81C-E72674882346}" srcOrd="2" destOrd="0" presId="urn:microsoft.com/office/officeart/2008/layout/AccentedPicture"/>
    <dgm:cxn modelId="{61A75802-897E-4974-B75D-6B51C5DC46E6}" type="presParOf" srcId="{BA01735F-B77C-4325-A81C-E72674882346}" destId="{5561D3C8-3549-4EE1-A71E-BED8D6DBC20A}" srcOrd="0" destOrd="0" presId="urn:microsoft.com/office/officeart/2008/layout/AccentedPicture"/>
    <dgm:cxn modelId="{63064A15-579F-46F6-BD6C-B7BDF0DD4328}" type="presParOf" srcId="{5B9D2856-88F8-4C88-A86A-40C948B468A6}" destId="{316641C4-8E3F-4B34-A586-EF3E098D54BC}" srcOrd="3" destOrd="0" presId="urn:microsoft.com/office/officeart/2008/layout/AccentedPicture"/>
    <dgm:cxn modelId="{48454E61-9BA2-45C5-997B-80E04392F29E}" type="presParOf" srcId="{5B9D2856-88F8-4C88-A86A-40C948B468A6}" destId="{9035084D-E58B-4218-81BE-3558AE0EB5E4}" srcOrd="4" destOrd="0" presId="urn:microsoft.com/office/officeart/2008/layout/AccentedPicture"/>
    <dgm:cxn modelId="{6AB99713-F6B6-4898-84DA-67AFCE914417}" type="presParOf" srcId="{9035084D-E58B-4218-81BE-3558AE0EB5E4}" destId="{87800689-1C49-4B81-8F13-830CDC73DA08}" srcOrd="0" destOrd="0" presId="urn:microsoft.com/office/officeart/2008/layout/AccentedPicture"/>
    <dgm:cxn modelId="{77C0BB99-8AA0-4829-8AEF-336FA8AA0FCA}" type="presParOf" srcId="{9035084D-E58B-4218-81BE-3558AE0EB5E4}" destId="{12F786EF-7D6A-45A0-8B9E-E853747CE922}" srcOrd="1" destOrd="0" presId="urn:microsoft.com/office/officeart/2008/layout/AccentedPicture"/>
    <dgm:cxn modelId="{1B5FFD91-7147-4920-99D2-63D60782AAD1}" type="presParOf" srcId="{9035084D-E58B-4218-81BE-3558AE0EB5E4}" destId="{77786A65-E235-42B6-8FD3-0BFF6677B984}" srcOrd="2" destOrd="0" presId="urn:microsoft.com/office/officeart/2008/layout/AccentedPicture"/>
    <dgm:cxn modelId="{5C620702-6A96-42E6-A858-CD47AE1425F7}" type="presParOf" srcId="{77786A65-E235-42B6-8FD3-0BFF6677B984}" destId="{91BDC10E-8C29-4D2F-B129-E9C7A55CDC65}" srcOrd="0" destOrd="0" presId="urn:microsoft.com/office/officeart/2008/layout/AccentedPicture"/>
    <dgm:cxn modelId="{8216A913-2DD3-4433-9E0D-E36DD6A70D05}" type="presParOf" srcId="{621513A9-22AF-4C9E-8553-4A8EA1A3EC85}" destId="{14F6B5C9-CF2E-4BD5-8A03-B3B58DBF642B}" srcOrd="3" destOrd="0" presId="urn:microsoft.com/office/officeart/2008/layout/AccentedPicture"/>
    <dgm:cxn modelId="{280B0A8C-E652-4626-8579-0EBE58032BAB}" type="presParOf" srcId="{14F6B5C9-CF2E-4BD5-8A03-B3B58DBF642B}" destId="{E005D0DD-A472-4E71-B91C-62630690FD99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FF790A-A054-4F84-AF78-273E1980E31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50DF1743-43D4-46D4-A0E8-F34130FFAA91}">
      <dgm:prSet phldrT="[Texto]"/>
      <dgm:spPr/>
      <dgm:t>
        <a:bodyPr/>
        <a:lstStyle/>
        <a:p>
          <a:r>
            <a:rPr lang="pt-BR" dirty="0"/>
            <a:t>Primeira fase: Pré-Campanha</a:t>
          </a:r>
        </a:p>
      </dgm:t>
    </dgm:pt>
    <dgm:pt modelId="{47C8A80B-B042-43C2-BD64-031BFC65E0EA}" type="parTrans" cxnId="{9C368CBD-3B4C-4F18-9814-077299B99AE3}">
      <dgm:prSet/>
      <dgm:spPr/>
      <dgm:t>
        <a:bodyPr/>
        <a:lstStyle/>
        <a:p>
          <a:endParaRPr lang="pt-BR"/>
        </a:p>
      </dgm:t>
    </dgm:pt>
    <dgm:pt modelId="{040E6BF4-A191-4820-8401-9CBD9D911A3C}" type="sibTrans" cxnId="{9C368CBD-3B4C-4F18-9814-077299B99AE3}">
      <dgm:prSet/>
      <dgm:spPr/>
      <dgm:t>
        <a:bodyPr/>
        <a:lstStyle/>
        <a:p>
          <a:endParaRPr lang="pt-BR"/>
        </a:p>
      </dgm:t>
    </dgm:pt>
    <dgm:pt modelId="{21C18DC3-89BF-46B8-B72B-07C1A07516D5}">
      <dgm:prSet phldrT="[Texto]"/>
      <dgm:spPr/>
      <dgm:t>
        <a:bodyPr/>
        <a:lstStyle/>
        <a:p>
          <a:r>
            <a:rPr lang="pt-BR" dirty="0"/>
            <a:t>Segunda fase: Campanha </a:t>
          </a:r>
        </a:p>
      </dgm:t>
    </dgm:pt>
    <dgm:pt modelId="{8B7B46E4-0BE7-43F3-B7F9-D414D8BE1162}" type="parTrans" cxnId="{AE41345F-A60A-4526-9914-CFFFB04CB16D}">
      <dgm:prSet/>
      <dgm:spPr/>
      <dgm:t>
        <a:bodyPr/>
        <a:lstStyle/>
        <a:p>
          <a:endParaRPr lang="pt-BR"/>
        </a:p>
      </dgm:t>
    </dgm:pt>
    <dgm:pt modelId="{CC6F0A20-6592-4686-B8A1-63CDB121D458}" type="sibTrans" cxnId="{AE41345F-A60A-4526-9914-CFFFB04CB16D}">
      <dgm:prSet/>
      <dgm:spPr/>
      <dgm:t>
        <a:bodyPr/>
        <a:lstStyle/>
        <a:p>
          <a:endParaRPr lang="pt-BR"/>
        </a:p>
      </dgm:t>
    </dgm:pt>
    <dgm:pt modelId="{4E6337A6-9FA9-4755-A018-2B5838F220CC}">
      <dgm:prSet phldrT="[Texto]"/>
      <dgm:spPr/>
      <dgm:t>
        <a:bodyPr/>
        <a:lstStyle/>
        <a:p>
          <a:r>
            <a:rPr lang="pt-BR" dirty="0"/>
            <a:t>Terceira fase: Pós-Campanha</a:t>
          </a:r>
        </a:p>
      </dgm:t>
    </dgm:pt>
    <dgm:pt modelId="{97741FB0-F4A1-4E76-955E-9FEACCA56606}" type="parTrans" cxnId="{7D2E5BAD-E7EB-453E-85C0-4E9833E20F7F}">
      <dgm:prSet/>
      <dgm:spPr/>
      <dgm:t>
        <a:bodyPr/>
        <a:lstStyle/>
        <a:p>
          <a:endParaRPr lang="pt-BR"/>
        </a:p>
      </dgm:t>
    </dgm:pt>
    <dgm:pt modelId="{EA637C31-4C5D-4B0F-87DD-583D6273CFF0}" type="sibTrans" cxnId="{7D2E5BAD-E7EB-453E-85C0-4E9833E20F7F}">
      <dgm:prSet/>
      <dgm:spPr/>
      <dgm:t>
        <a:bodyPr/>
        <a:lstStyle/>
        <a:p>
          <a:endParaRPr lang="pt-BR"/>
        </a:p>
      </dgm:t>
    </dgm:pt>
    <dgm:pt modelId="{F7A97152-9824-4BF4-8867-F44DE63D3FB1}" type="pres">
      <dgm:prSet presAssocID="{13FF790A-A054-4F84-AF78-273E1980E3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B083551-9823-47E3-8E54-469F3B8DF7A0}" type="pres">
      <dgm:prSet presAssocID="{50DF1743-43D4-46D4-A0E8-F34130FFAA91}" presName="parentLin" presStyleCnt="0"/>
      <dgm:spPr/>
    </dgm:pt>
    <dgm:pt modelId="{EFA15601-B7DD-41C1-B8D2-DDFE23EA5128}" type="pres">
      <dgm:prSet presAssocID="{50DF1743-43D4-46D4-A0E8-F34130FFAA91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A1766F83-EFC3-4A85-B9BE-44F163C1C895}" type="pres">
      <dgm:prSet presAssocID="{50DF1743-43D4-46D4-A0E8-F34130FFAA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3C210D-19FE-4B0C-8AEA-2A4B7E241B6A}" type="pres">
      <dgm:prSet presAssocID="{50DF1743-43D4-46D4-A0E8-F34130FFAA91}" presName="negativeSpace" presStyleCnt="0"/>
      <dgm:spPr/>
    </dgm:pt>
    <dgm:pt modelId="{E877FE32-FEBF-462B-96B9-62C668433AB8}" type="pres">
      <dgm:prSet presAssocID="{50DF1743-43D4-46D4-A0E8-F34130FFAA91}" presName="childText" presStyleLbl="conFgAcc1" presStyleIdx="0" presStyleCnt="3">
        <dgm:presLayoutVars>
          <dgm:bulletEnabled val="1"/>
        </dgm:presLayoutVars>
      </dgm:prSet>
      <dgm:spPr/>
    </dgm:pt>
    <dgm:pt modelId="{DD13FAA6-1747-4A8A-9D0C-707CBD6639B0}" type="pres">
      <dgm:prSet presAssocID="{040E6BF4-A191-4820-8401-9CBD9D911A3C}" presName="spaceBetweenRectangles" presStyleCnt="0"/>
      <dgm:spPr/>
    </dgm:pt>
    <dgm:pt modelId="{F8C47890-10E3-4435-8B1F-4CD161D789E0}" type="pres">
      <dgm:prSet presAssocID="{21C18DC3-89BF-46B8-B72B-07C1A07516D5}" presName="parentLin" presStyleCnt="0"/>
      <dgm:spPr/>
    </dgm:pt>
    <dgm:pt modelId="{B7BD24B8-15D2-4F81-80BF-4BDD17792EE0}" type="pres">
      <dgm:prSet presAssocID="{21C18DC3-89BF-46B8-B72B-07C1A07516D5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A716EA23-2DF3-4AD8-A8C0-2AB3D64598A1}" type="pres">
      <dgm:prSet presAssocID="{21C18DC3-89BF-46B8-B72B-07C1A07516D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1A8502-6F3E-46BE-8566-EA8816D468E0}" type="pres">
      <dgm:prSet presAssocID="{21C18DC3-89BF-46B8-B72B-07C1A07516D5}" presName="negativeSpace" presStyleCnt="0"/>
      <dgm:spPr/>
    </dgm:pt>
    <dgm:pt modelId="{14A100D9-B49D-4413-90A2-E86336A99AC3}" type="pres">
      <dgm:prSet presAssocID="{21C18DC3-89BF-46B8-B72B-07C1A07516D5}" presName="childText" presStyleLbl="conFgAcc1" presStyleIdx="1" presStyleCnt="3">
        <dgm:presLayoutVars>
          <dgm:bulletEnabled val="1"/>
        </dgm:presLayoutVars>
      </dgm:prSet>
      <dgm:spPr/>
    </dgm:pt>
    <dgm:pt modelId="{D4548489-B69D-42F9-9D98-F515996ADE19}" type="pres">
      <dgm:prSet presAssocID="{CC6F0A20-6592-4686-B8A1-63CDB121D458}" presName="spaceBetweenRectangles" presStyleCnt="0"/>
      <dgm:spPr/>
    </dgm:pt>
    <dgm:pt modelId="{614CC9D8-B50B-4AE5-8012-26F4BC644DF2}" type="pres">
      <dgm:prSet presAssocID="{4E6337A6-9FA9-4755-A018-2B5838F220CC}" presName="parentLin" presStyleCnt="0"/>
      <dgm:spPr/>
    </dgm:pt>
    <dgm:pt modelId="{C64C704F-985D-4655-859F-E8E858EE55E7}" type="pres">
      <dgm:prSet presAssocID="{4E6337A6-9FA9-4755-A018-2B5838F220CC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8BA94587-450B-4A30-B5FB-6B10C478B2DF}" type="pres">
      <dgm:prSet presAssocID="{4E6337A6-9FA9-4755-A018-2B5838F220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D46AC8-D618-4E05-AE40-276E100FD8A1}" type="pres">
      <dgm:prSet presAssocID="{4E6337A6-9FA9-4755-A018-2B5838F220CC}" presName="negativeSpace" presStyleCnt="0"/>
      <dgm:spPr/>
    </dgm:pt>
    <dgm:pt modelId="{0B10F926-E580-4069-9BB4-2142981D8E6B}" type="pres">
      <dgm:prSet presAssocID="{4E6337A6-9FA9-4755-A018-2B5838F220C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A1F0604-5340-4DB2-9089-5251B9FA2C3F}" type="presOf" srcId="{21C18DC3-89BF-46B8-B72B-07C1A07516D5}" destId="{B7BD24B8-15D2-4F81-80BF-4BDD17792EE0}" srcOrd="0" destOrd="0" presId="urn:microsoft.com/office/officeart/2005/8/layout/list1"/>
    <dgm:cxn modelId="{D47C142B-EA4D-455B-BED0-01CBAC3EBA62}" type="presOf" srcId="{4E6337A6-9FA9-4755-A018-2B5838F220CC}" destId="{8BA94587-450B-4A30-B5FB-6B10C478B2DF}" srcOrd="1" destOrd="0" presId="urn:microsoft.com/office/officeart/2005/8/layout/list1"/>
    <dgm:cxn modelId="{ECE338CB-DE92-4054-9F19-23ADBDF143E9}" type="presOf" srcId="{4E6337A6-9FA9-4755-A018-2B5838F220CC}" destId="{C64C704F-985D-4655-859F-E8E858EE55E7}" srcOrd="0" destOrd="0" presId="urn:microsoft.com/office/officeart/2005/8/layout/list1"/>
    <dgm:cxn modelId="{AE41345F-A60A-4526-9914-CFFFB04CB16D}" srcId="{13FF790A-A054-4F84-AF78-273E1980E310}" destId="{21C18DC3-89BF-46B8-B72B-07C1A07516D5}" srcOrd="1" destOrd="0" parTransId="{8B7B46E4-0BE7-43F3-B7F9-D414D8BE1162}" sibTransId="{CC6F0A20-6592-4686-B8A1-63CDB121D458}"/>
    <dgm:cxn modelId="{5AC09E75-55A3-40F0-B1CB-600CB93E380D}" type="presOf" srcId="{50DF1743-43D4-46D4-A0E8-F34130FFAA91}" destId="{EFA15601-B7DD-41C1-B8D2-DDFE23EA5128}" srcOrd="0" destOrd="0" presId="urn:microsoft.com/office/officeart/2005/8/layout/list1"/>
    <dgm:cxn modelId="{7D2E5BAD-E7EB-453E-85C0-4E9833E20F7F}" srcId="{13FF790A-A054-4F84-AF78-273E1980E310}" destId="{4E6337A6-9FA9-4755-A018-2B5838F220CC}" srcOrd="2" destOrd="0" parTransId="{97741FB0-F4A1-4E76-955E-9FEACCA56606}" sibTransId="{EA637C31-4C5D-4B0F-87DD-583D6273CFF0}"/>
    <dgm:cxn modelId="{6BD3B3EA-A30A-491A-8A23-9CDAF68BCB58}" type="presOf" srcId="{13FF790A-A054-4F84-AF78-273E1980E310}" destId="{F7A97152-9824-4BF4-8867-F44DE63D3FB1}" srcOrd="0" destOrd="0" presId="urn:microsoft.com/office/officeart/2005/8/layout/list1"/>
    <dgm:cxn modelId="{26BEB16B-114B-413F-BEC1-D1F29A3AC04D}" type="presOf" srcId="{21C18DC3-89BF-46B8-B72B-07C1A07516D5}" destId="{A716EA23-2DF3-4AD8-A8C0-2AB3D64598A1}" srcOrd="1" destOrd="0" presId="urn:microsoft.com/office/officeart/2005/8/layout/list1"/>
    <dgm:cxn modelId="{F01D45D9-8F75-4BF7-BA8D-836FD2A12289}" type="presOf" srcId="{50DF1743-43D4-46D4-A0E8-F34130FFAA91}" destId="{A1766F83-EFC3-4A85-B9BE-44F163C1C895}" srcOrd="1" destOrd="0" presId="urn:microsoft.com/office/officeart/2005/8/layout/list1"/>
    <dgm:cxn modelId="{9C368CBD-3B4C-4F18-9814-077299B99AE3}" srcId="{13FF790A-A054-4F84-AF78-273E1980E310}" destId="{50DF1743-43D4-46D4-A0E8-F34130FFAA91}" srcOrd="0" destOrd="0" parTransId="{47C8A80B-B042-43C2-BD64-031BFC65E0EA}" sibTransId="{040E6BF4-A191-4820-8401-9CBD9D911A3C}"/>
    <dgm:cxn modelId="{4B725C1A-2364-4CB8-BE66-A8E27AB1EABC}" type="presParOf" srcId="{F7A97152-9824-4BF4-8867-F44DE63D3FB1}" destId="{9B083551-9823-47E3-8E54-469F3B8DF7A0}" srcOrd="0" destOrd="0" presId="urn:microsoft.com/office/officeart/2005/8/layout/list1"/>
    <dgm:cxn modelId="{5453A874-4845-44CD-A2F1-7881A492D415}" type="presParOf" srcId="{9B083551-9823-47E3-8E54-469F3B8DF7A0}" destId="{EFA15601-B7DD-41C1-B8D2-DDFE23EA5128}" srcOrd="0" destOrd="0" presId="urn:microsoft.com/office/officeart/2005/8/layout/list1"/>
    <dgm:cxn modelId="{7CC1920B-3408-42F4-A7BC-42E1809349C1}" type="presParOf" srcId="{9B083551-9823-47E3-8E54-469F3B8DF7A0}" destId="{A1766F83-EFC3-4A85-B9BE-44F163C1C895}" srcOrd="1" destOrd="0" presId="urn:microsoft.com/office/officeart/2005/8/layout/list1"/>
    <dgm:cxn modelId="{C554271A-41AE-4F83-A5C9-C0B62518F8A6}" type="presParOf" srcId="{F7A97152-9824-4BF4-8867-F44DE63D3FB1}" destId="{423C210D-19FE-4B0C-8AEA-2A4B7E241B6A}" srcOrd="1" destOrd="0" presId="urn:microsoft.com/office/officeart/2005/8/layout/list1"/>
    <dgm:cxn modelId="{2B2BFB1B-66FA-4BDB-9AEF-26016144FF93}" type="presParOf" srcId="{F7A97152-9824-4BF4-8867-F44DE63D3FB1}" destId="{E877FE32-FEBF-462B-96B9-62C668433AB8}" srcOrd="2" destOrd="0" presId="urn:microsoft.com/office/officeart/2005/8/layout/list1"/>
    <dgm:cxn modelId="{EF2B63E9-BE31-4FF3-95B1-8FDF3A0BEF21}" type="presParOf" srcId="{F7A97152-9824-4BF4-8867-F44DE63D3FB1}" destId="{DD13FAA6-1747-4A8A-9D0C-707CBD6639B0}" srcOrd="3" destOrd="0" presId="urn:microsoft.com/office/officeart/2005/8/layout/list1"/>
    <dgm:cxn modelId="{F55E0A30-E747-4BA2-BEB0-28CCDFA6832B}" type="presParOf" srcId="{F7A97152-9824-4BF4-8867-F44DE63D3FB1}" destId="{F8C47890-10E3-4435-8B1F-4CD161D789E0}" srcOrd="4" destOrd="0" presId="urn:microsoft.com/office/officeart/2005/8/layout/list1"/>
    <dgm:cxn modelId="{74A9E5E3-0BEB-4C7C-A1CF-7738B827FD85}" type="presParOf" srcId="{F8C47890-10E3-4435-8B1F-4CD161D789E0}" destId="{B7BD24B8-15D2-4F81-80BF-4BDD17792EE0}" srcOrd="0" destOrd="0" presId="urn:microsoft.com/office/officeart/2005/8/layout/list1"/>
    <dgm:cxn modelId="{2739833B-0523-47EE-A877-3A19AAB3E1EC}" type="presParOf" srcId="{F8C47890-10E3-4435-8B1F-4CD161D789E0}" destId="{A716EA23-2DF3-4AD8-A8C0-2AB3D64598A1}" srcOrd="1" destOrd="0" presId="urn:microsoft.com/office/officeart/2005/8/layout/list1"/>
    <dgm:cxn modelId="{9A444122-CBDD-4CC8-A375-A140E0D69017}" type="presParOf" srcId="{F7A97152-9824-4BF4-8867-F44DE63D3FB1}" destId="{CE1A8502-6F3E-46BE-8566-EA8816D468E0}" srcOrd="5" destOrd="0" presId="urn:microsoft.com/office/officeart/2005/8/layout/list1"/>
    <dgm:cxn modelId="{4C546419-5FA1-4EEB-A4AE-B61FE68E545D}" type="presParOf" srcId="{F7A97152-9824-4BF4-8867-F44DE63D3FB1}" destId="{14A100D9-B49D-4413-90A2-E86336A99AC3}" srcOrd="6" destOrd="0" presId="urn:microsoft.com/office/officeart/2005/8/layout/list1"/>
    <dgm:cxn modelId="{66AA68D7-5601-4BAF-976E-D60D80CC23FD}" type="presParOf" srcId="{F7A97152-9824-4BF4-8867-F44DE63D3FB1}" destId="{D4548489-B69D-42F9-9D98-F515996ADE19}" srcOrd="7" destOrd="0" presId="urn:microsoft.com/office/officeart/2005/8/layout/list1"/>
    <dgm:cxn modelId="{7E8D0456-D4F1-4F9B-B2A1-88C31CDE3571}" type="presParOf" srcId="{F7A97152-9824-4BF4-8867-F44DE63D3FB1}" destId="{614CC9D8-B50B-4AE5-8012-26F4BC644DF2}" srcOrd="8" destOrd="0" presId="urn:microsoft.com/office/officeart/2005/8/layout/list1"/>
    <dgm:cxn modelId="{25DC873C-712B-4851-B580-72CA54EC4CDB}" type="presParOf" srcId="{614CC9D8-B50B-4AE5-8012-26F4BC644DF2}" destId="{C64C704F-985D-4655-859F-E8E858EE55E7}" srcOrd="0" destOrd="0" presId="urn:microsoft.com/office/officeart/2005/8/layout/list1"/>
    <dgm:cxn modelId="{C6C22DF4-AA09-4BAD-9645-D78557D36292}" type="presParOf" srcId="{614CC9D8-B50B-4AE5-8012-26F4BC644DF2}" destId="{8BA94587-450B-4A30-B5FB-6B10C478B2DF}" srcOrd="1" destOrd="0" presId="urn:microsoft.com/office/officeart/2005/8/layout/list1"/>
    <dgm:cxn modelId="{86FF7740-D56E-4601-924F-0427E14B1FB3}" type="presParOf" srcId="{F7A97152-9824-4BF4-8867-F44DE63D3FB1}" destId="{C0D46AC8-D618-4E05-AE40-276E100FD8A1}" srcOrd="9" destOrd="0" presId="urn:microsoft.com/office/officeart/2005/8/layout/list1"/>
    <dgm:cxn modelId="{CA2A81E5-B685-49A2-A138-8A655E4B6FC8}" type="presParOf" srcId="{F7A97152-9824-4BF4-8867-F44DE63D3FB1}" destId="{0B10F926-E580-4069-9BB4-2142981D8E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5740E-C0EC-443C-9DEB-54F69E41FBA9}">
      <dsp:nvSpPr>
        <dsp:cNvPr id="0" name=""/>
        <dsp:cNvSpPr/>
      </dsp:nvSpPr>
      <dsp:spPr>
        <a:xfrm>
          <a:off x="716390" y="449339"/>
          <a:ext cx="3979046" cy="5240229"/>
        </a:xfrm>
        <a:prstGeom prst="round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A7635-8D47-4B6E-A2EE-05CB6EF93394}">
      <dsp:nvSpPr>
        <dsp:cNvPr id="0" name=""/>
        <dsp:cNvSpPr/>
      </dsp:nvSpPr>
      <dsp:spPr>
        <a:xfrm>
          <a:off x="1217980" y="607896"/>
          <a:ext cx="2835339" cy="42309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-Produzida a partir de vetores inativados (células de Chipanzé) </a:t>
          </a:r>
          <a:r>
            <a:rPr lang="pt-BR" sz="2000" b="1" i="0" kern="1200" dirty="0">
              <a:solidFill>
                <a:schemeClr val="tx1"/>
              </a:solidFill>
            </a:rPr>
            <a:t>CHAdOx1</a:t>
          </a:r>
          <a:endParaRPr lang="pt-BR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- Boa resposta celular (14 dias após 1ª dose)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- Efeito </a:t>
          </a:r>
          <a:r>
            <a:rPr lang="pt-BR" sz="2000" b="1" kern="1200" dirty="0" err="1" smtClean="0">
              <a:solidFill>
                <a:schemeClr val="tx1"/>
              </a:solidFill>
            </a:rPr>
            <a:t>booster</a:t>
          </a:r>
          <a:r>
            <a:rPr lang="pt-BR" sz="2000" b="1" kern="1200" dirty="0" smtClean="0">
              <a:solidFill>
                <a:schemeClr val="tx1"/>
              </a:solidFill>
            </a:rPr>
            <a:t> </a:t>
          </a:r>
          <a:r>
            <a:rPr lang="pt-BR" sz="2000" b="1" kern="1200" dirty="0">
              <a:solidFill>
                <a:schemeClr val="tx1"/>
              </a:solidFill>
            </a:rPr>
            <a:t>com elevação de anticorpos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- Eventos adversos locais e sistêmicos não graves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- O que esperamos da fase III?</a:t>
          </a:r>
        </a:p>
      </dsp:txBody>
      <dsp:txXfrm>
        <a:off x="1217980" y="607896"/>
        <a:ext cx="2835339" cy="4230920"/>
      </dsp:txXfrm>
    </dsp:sp>
    <dsp:sp modelId="{7F4DC049-F0C7-4685-BD53-09469434BE47}">
      <dsp:nvSpPr>
        <dsp:cNvPr id="0" name=""/>
        <dsp:cNvSpPr/>
      </dsp:nvSpPr>
      <dsp:spPr>
        <a:xfrm>
          <a:off x="3990644" y="512564"/>
          <a:ext cx="1264975" cy="126497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08E0F-9548-4224-8C95-BC1E6D87A142}">
      <dsp:nvSpPr>
        <dsp:cNvPr id="0" name=""/>
        <dsp:cNvSpPr/>
      </dsp:nvSpPr>
      <dsp:spPr>
        <a:xfrm>
          <a:off x="5255619" y="512564"/>
          <a:ext cx="194119" cy="1264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1270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255619" y="512564"/>
        <a:ext cx="194119" cy="1264975"/>
      </dsp:txXfrm>
    </dsp:sp>
    <dsp:sp modelId="{EC0165F8-AF08-4804-969B-EEC93DABE685}">
      <dsp:nvSpPr>
        <dsp:cNvPr id="0" name=""/>
        <dsp:cNvSpPr/>
      </dsp:nvSpPr>
      <dsp:spPr>
        <a:xfrm>
          <a:off x="3990644" y="2005235"/>
          <a:ext cx="1264975" cy="126497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31000" r="-2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1D3C8-3549-4EE1-A71E-BED8D6DBC20A}">
      <dsp:nvSpPr>
        <dsp:cNvPr id="0" name=""/>
        <dsp:cNvSpPr/>
      </dsp:nvSpPr>
      <dsp:spPr>
        <a:xfrm>
          <a:off x="5255619" y="2005235"/>
          <a:ext cx="194119" cy="1264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1270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255619" y="2005235"/>
        <a:ext cx="194119" cy="1264975"/>
      </dsp:txXfrm>
    </dsp:sp>
    <dsp:sp modelId="{12F786EF-7D6A-45A0-8B9E-E853747CE922}">
      <dsp:nvSpPr>
        <dsp:cNvPr id="0" name=""/>
        <dsp:cNvSpPr/>
      </dsp:nvSpPr>
      <dsp:spPr>
        <a:xfrm>
          <a:off x="3990644" y="3497906"/>
          <a:ext cx="1264975" cy="1264975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DC10E-8C29-4D2F-B129-E9C7A55CDC65}">
      <dsp:nvSpPr>
        <dsp:cNvPr id="0" name=""/>
        <dsp:cNvSpPr/>
      </dsp:nvSpPr>
      <dsp:spPr>
        <a:xfrm>
          <a:off x="5255619" y="3497906"/>
          <a:ext cx="194119" cy="1264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1270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255619" y="3497906"/>
        <a:ext cx="194119" cy="1264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5740E-C0EC-443C-9DEB-54F69E41FBA9}">
      <dsp:nvSpPr>
        <dsp:cNvPr id="0" name=""/>
        <dsp:cNvSpPr/>
      </dsp:nvSpPr>
      <dsp:spPr>
        <a:xfrm>
          <a:off x="716390" y="449339"/>
          <a:ext cx="3979046" cy="5240229"/>
        </a:xfrm>
        <a:prstGeom prst="round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A7635-8D47-4B6E-A2EE-05CB6EF93394}">
      <dsp:nvSpPr>
        <dsp:cNvPr id="0" name=""/>
        <dsp:cNvSpPr/>
      </dsp:nvSpPr>
      <dsp:spPr>
        <a:xfrm>
          <a:off x="1107196" y="1058452"/>
          <a:ext cx="2835339" cy="42309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-Cultivada em células vero (vírus inativado)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- Utiliza como adjuvante o hidróxido de alumínio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- Boa resposta celular (14 dias após 1ª dose)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- Efeito </a:t>
          </a:r>
          <a:r>
            <a:rPr lang="pt-BR" sz="2000" b="1" kern="1200" dirty="0" err="1">
              <a:solidFill>
                <a:schemeClr val="tx1"/>
              </a:solidFill>
            </a:rPr>
            <a:t>booster</a:t>
          </a:r>
          <a:r>
            <a:rPr lang="pt-BR" sz="2000" b="1" kern="1200" dirty="0">
              <a:solidFill>
                <a:schemeClr val="tx1"/>
              </a:solidFill>
            </a:rPr>
            <a:t> com elevação de anticorpos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- Eventos adversos locais e sistêmicos não graves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- Imunogênica em idosos?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- O que esperamos da fase III?</a:t>
          </a:r>
        </a:p>
      </dsp:txBody>
      <dsp:txXfrm>
        <a:off x="1107196" y="1058452"/>
        <a:ext cx="2835339" cy="4230920"/>
      </dsp:txXfrm>
    </dsp:sp>
    <dsp:sp modelId="{7F4DC049-F0C7-4685-BD53-09469434BE47}">
      <dsp:nvSpPr>
        <dsp:cNvPr id="0" name=""/>
        <dsp:cNvSpPr/>
      </dsp:nvSpPr>
      <dsp:spPr>
        <a:xfrm>
          <a:off x="3990644" y="512564"/>
          <a:ext cx="1264975" cy="126497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08E0F-9548-4224-8C95-BC1E6D87A142}">
      <dsp:nvSpPr>
        <dsp:cNvPr id="0" name=""/>
        <dsp:cNvSpPr/>
      </dsp:nvSpPr>
      <dsp:spPr>
        <a:xfrm>
          <a:off x="5255619" y="512564"/>
          <a:ext cx="194119" cy="1264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1270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255619" y="512564"/>
        <a:ext cx="194119" cy="1264975"/>
      </dsp:txXfrm>
    </dsp:sp>
    <dsp:sp modelId="{EC0165F8-AF08-4804-969B-EEC93DABE685}">
      <dsp:nvSpPr>
        <dsp:cNvPr id="0" name=""/>
        <dsp:cNvSpPr/>
      </dsp:nvSpPr>
      <dsp:spPr>
        <a:xfrm>
          <a:off x="3990644" y="2005235"/>
          <a:ext cx="1264975" cy="126497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31000" r="-2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1D3C8-3549-4EE1-A71E-BED8D6DBC20A}">
      <dsp:nvSpPr>
        <dsp:cNvPr id="0" name=""/>
        <dsp:cNvSpPr/>
      </dsp:nvSpPr>
      <dsp:spPr>
        <a:xfrm>
          <a:off x="5255619" y="2005235"/>
          <a:ext cx="194119" cy="1264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1270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255619" y="2005235"/>
        <a:ext cx="194119" cy="1264975"/>
      </dsp:txXfrm>
    </dsp:sp>
    <dsp:sp modelId="{12F786EF-7D6A-45A0-8B9E-E853747CE922}">
      <dsp:nvSpPr>
        <dsp:cNvPr id="0" name=""/>
        <dsp:cNvSpPr/>
      </dsp:nvSpPr>
      <dsp:spPr>
        <a:xfrm>
          <a:off x="3990644" y="3497906"/>
          <a:ext cx="1264975" cy="1264975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DC10E-8C29-4D2F-B129-E9C7A55CDC65}">
      <dsp:nvSpPr>
        <dsp:cNvPr id="0" name=""/>
        <dsp:cNvSpPr/>
      </dsp:nvSpPr>
      <dsp:spPr>
        <a:xfrm>
          <a:off x="5255619" y="3497906"/>
          <a:ext cx="194119" cy="1264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1270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255619" y="3497906"/>
        <a:ext cx="194119" cy="12649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7FE32-FEBF-462B-96B9-62C668433AB8}">
      <dsp:nvSpPr>
        <dsp:cNvPr id="0" name=""/>
        <dsp:cNvSpPr/>
      </dsp:nvSpPr>
      <dsp:spPr>
        <a:xfrm>
          <a:off x="0" y="926970"/>
          <a:ext cx="748645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66F83-EFC3-4A85-B9BE-44F163C1C895}">
      <dsp:nvSpPr>
        <dsp:cNvPr id="0" name=""/>
        <dsp:cNvSpPr/>
      </dsp:nvSpPr>
      <dsp:spPr>
        <a:xfrm>
          <a:off x="374322" y="469410"/>
          <a:ext cx="5240517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079" tIns="0" rIns="198079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Primeira fase: Pré-Campanha</a:t>
          </a:r>
        </a:p>
      </dsp:txBody>
      <dsp:txXfrm>
        <a:off x="418994" y="514082"/>
        <a:ext cx="5151173" cy="825776"/>
      </dsp:txXfrm>
    </dsp:sp>
    <dsp:sp modelId="{14A100D9-B49D-4413-90A2-E86336A99AC3}">
      <dsp:nvSpPr>
        <dsp:cNvPr id="0" name=""/>
        <dsp:cNvSpPr/>
      </dsp:nvSpPr>
      <dsp:spPr>
        <a:xfrm>
          <a:off x="0" y="2333131"/>
          <a:ext cx="748645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6EA23-2DF3-4AD8-A8C0-2AB3D64598A1}">
      <dsp:nvSpPr>
        <dsp:cNvPr id="0" name=""/>
        <dsp:cNvSpPr/>
      </dsp:nvSpPr>
      <dsp:spPr>
        <a:xfrm>
          <a:off x="374322" y="1875571"/>
          <a:ext cx="5240517" cy="9151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079" tIns="0" rIns="198079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Segunda fase: Campanha </a:t>
          </a:r>
        </a:p>
      </dsp:txBody>
      <dsp:txXfrm>
        <a:off x="418994" y="1920243"/>
        <a:ext cx="5151173" cy="825776"/>
      </dsp:txXfrm>
    </dsp:sp>
    <dsp:sp modelId="{0B10F926-E580-4069-9BB4-2142981D8E6B}">
      <dsp:nvSpPr>
        <dsp:cNvPr id="0" name=""/>
        <dsp:cNvSpPr/>
      </dsp:nvSpPr>
      <dsp:spPr>
        <a:xfrm>
          <a:off x="0" y="3739291"/>
          <a:ext cx="748645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94587-450B-4A30-B5FB-6B10C478B2DF}">
      <dsp:nvSpPr>
        <dsp:cNvPr id="0" name=""/>
        <dsp:cNvSpPr/>
      </dsp:nvSpPr>
      <dsp:spPr>
        <a:xfrm>
          <a:off x="374322" y="3281730"/>
          <a:ext cx="5240517" cy="9151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079" tIns="0" rIns="198079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Terceira fase: Pós-Campanha</a:t>
          </a:r>
        </a:p>
      </dsp:txBody>
      <dsp:txXfrm>
        <a:off x="418994" y="3326402"/>
        <a:ext cx="5151173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8A1BC-C709-4D10-A25F-CB4E7957B60B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3BA4-CEBB-45ED-8AF5-896A634949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10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848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8203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185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8203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8203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8203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8203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185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185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185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18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8991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185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185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185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185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185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185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185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185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185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18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112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112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570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185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8203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820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820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62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41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45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8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21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4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83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66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32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88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84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4DB0-4D8C-4360-B771-23F7CC320F80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9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who.int/publications/m/item/draft-landscape-of-covid-19-candidate-vaccin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.brqsaudeqpt-brqassuntosqnoticiasqvacinacao-contra-a-covid-19-sera-feita-em-quatro-fases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6.png"/><Relationship Id="rId10" Type="http://schemas.microsoft.com/office/2007/relationships/diagramDrawing" Target="../diagrams/drawing3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liz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8" cy="68575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5" y="251332"/>
            <a:ext cx="1643803" cy="163981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61974" y="141242"/>
            <a:ext cx="425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solidFill>
                  <a:schemeClr val="accent2"/>
                </a:solidFill>
                <a:ea typeface="Batang" panose="02030600000101010101" pitchFamily="18" charset="-127"/>
              </a:rPr>
              <a:t>SECRETARIA ESTADUAL DE SAÚDE DE MINAS GERAIS</a:t>
            </a:r>
          </a:p>
          <a:p>
            <a:pPr algn="r"/>
            <a:r>
              <a:rPr lang="pt-BR" sz="1200" b="1" dirty="0">
                <a:solidFill>
                  <a:schemeClr val="accent2"/>
                </a:solidFill>
                <a:ea typeface="Batang" panose="02030600000101010101" pitchFamily="18" charset="-127"/>
              </a:rPr>
              <a:t>SUBSECRETARIA DE VIGILÂNCIA EM SAÚDE</a:t>
            </a:r>
          </a:p>
          <a:p>
            <a:pPr algn="r"/>
            <a:r>
              <a:rPr lang="pt-BR" sz="1200" b="1" dirty="0">
                <a:solidFill>
                  <a:schemeClr val="accent2"/>
                </a:solidFill>
                <a:ea typeface="Batang" panose="02030600000101010101" pitchFamily="18" charset="-127"/>
              </a:rPr>
              <a:t>SUPERINTENDÊNCIA DE VIGILÂNCIA EPIDEMIOLÓGICA</a:t>
            </a:r>
          </a:p>
          <a:p>
            <a:pPr algn="r"/>
            <a:r>
              <a:rPr lang="pt-BR" sz="1200" b="1" dirty="0">
                <a:solidFill>
                  <a:schemeClr val="accent2"/>
                </a:solidFill>
                <a:ea typeface="Batang" panose="02030600000101010101" pitchFamily="18" charset="-127"/>
              </a:rPr>
              <a:t>DIRETORIA DE VIGILÂNCIA DE AGRAVOS TRANSMISSÍVEIS</a:t>
            </a:r>
          </a:p>
          <a:p>
            <a:pPr algn="r"/>
            <a:r>
              <a:rPr lang="pt-BR" sz="1200" b="1" dirty="0">
                <a:solidFill>
                  <a:schemeClr val="accent2"/>
                </a:solidFill>
                <a:ea typeface="Batang" panose="02030600000101010101" pitchFamily="18" charset="-127"/>
              </a:rPr>
              <a:t>COORDENAÇÃO ESTADUAL DE IMUNIZAÇÃO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76920" y="2207110"/>
            <a:ext cx="117150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CONTINGÊNCIA PARA VACINAÇÃO CONTRA COVID-19</a:t>
            </a:r>
          </a:p>
          <a:p>
            <a:pPr algn="ctr"/>
            <a:endParaRPr lang="pt-BR" sz="3600" dirty="0"/>
          </a:p>
          <a:p>
            <a:pPr algn="ctr"/>
            <a:endParaRPr lang="pt-BR" sz="3600" b="1" dirty="0">
              <a:solidFill>
                <a:schemeClr val="accent2"/>
              </a:solidFill>
            </a:endParaRPr>
          </a:p>
          <a:p>
            <a:r>
              <a:rPr lang="pt-BR" sz="3600" b="1" dirty="0">
                <a:solidFill>
                  <a:schemeClr val="accent2"/>
                </a:solidFill>
              </a:rPr>
              <a:t>					</a:t>
            </a:r>
            <a:r>
              <a:rPr lang="pt-BR" sz="3200" b="1" dirty="0" smtClean="0">
                <a:solidFill>
                  <a:schemeClr val="accent2"/>
                </a:solidFill>
              </a:rPr>
              <a:t>SRS Divinópolis</a:t>
            </a:r>
          </a:p>
          <a:p>
            <a:pPr algn="ctr"/>
            <a:r>
              <a:rPr lang="pt-BR" sz="3200" b="1" dirty="0" smtClean="0">
                <a:solidFill>
                  <a:schemeClr val="accent2"/>
                </a:solidFill>
              </a:rPr>
              <a:t>02/12/2020</a:t>
            </a:r>
            <a:endParaRPr lang="pt-BR" sz="3200" b="1" dirty="0">
              <a:solidFill>
                <a:schemeClr val="accent2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4789716" y="3705585"/>
            <a:ext cx="2736481" cy="0"/>
          </a:xfrm>
          <a:prstGeom prst="line">
            <a:avLst/>
          </a:prstGeom>
          <a:ln w="28575">
            <a:solidFill>
              <a:srgbClr val="F19759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https://www.saude.mg.gov.br/images/noticias_e_eventos/000_2020/jan_fev_mar/Corona_V%C3%ADrus/12-03_Corona-princip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image1.png">
            <a:extLst>
              <a:ext uri="{FF2B5EF4-FFF2-40B4-BE49-F238E27FC236}">
                <a16:creationId xmlns="" xmlns:a16="http://schemas.microsoft.com/office/drawing/2014/main" id="{F089D693-40E5-4EC5-A18E-252A8786852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55575" y="4652592"/>
            <a:ext cx="2463765" cy="2003672"/>
          </a:xfrm>
          <a:prstGeom prst="rect">
            <a:avLst/>
          </a:prstGeom>
          <a:ln/>
        </p:spPr>
      </p:pic>
      <p:pic>
        <p:nvPicPr>
          <p:cNvPr id="16" name="image3.png">
            <a:extLst>
              <a:ext uri="{FF2B5EF4-FFF2-40B4-BE49-F238E27FC236}">
                <a16:creationId xmlns="" xmlns:a16="http://schemas.microsoft.com/office/drawing/2014/main" id="{34012D07-5C6D-4779-8BCA-B843DAAF79DC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8972571" y="4555726"/>
            <a:ext cx="2888125" cy="175014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3535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-38983"/>
            <a:ext cx="1182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Possíveis adaptações para os territórios  </a:t>
            </a:r>
          </a:p>
          <a:p>
            <a:pPr algn="ctr"/>
            <a:r>
              <a:rPr lang="pt-BR" sz="3600" b="1" u="sng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Fase pré-campanha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4211" y="1363227"/>
            <a:ext cx="11355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Eixo  Assistência / Atenção Primária à Saúde</a:t>
            </a:r>
          </a:p>
          <a:p>
            <a:endParaRPr lang="pt-BR" b="1" dirty="0" smtClean="0"/>
          </a:p>
          <a:p>
            <a:endParaRPr lang="pt-BR" dirty="0"/>
          </a:p>
          <a:p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25669" y="1229711"/>
            <a:ext cx="1140157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u="sng" dirty="0" smtClean="0"/>
          </a:p>
          <a:p>
            <a:endParaRPr lang="pt-BR" sz="2000" b="1" u="sng" dirty="0" smtClean="0"/>
          </a:p>
          <a:p>
            <a:r>
              <a:rPr lang="pt-BR" sz="2000" b="1" u="sng" dirty="0" smtClean="0"/>
              <a:t>Neste primeiro momento é necessário que:</a:t>
            </a:r>
          </a:p>
          <a:p>
            <a:endParaRPr lang="pt-BR" sz="20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 O </a:t>
            </a:r>
            <a:r>
              <a:rPr lang="pt-BR" sz="2000" b="1" dirty="0" smtClean="0">
                <a:solidFill>
                  <a:schemeClr val="accent2"/>
                </a:solidFill>
              </a:rPr>
              <a:t>cadastro da população adscrita </a:t>
            </a:r>
            <a:r>
              <a:rPr lang="pt-BR" sz="2000" dirty="0" smtClean="0"/>
              <a:t>de cada Unidade de Atenção Primária à Saúde seja realizado e ou atualizado bem como o mapeamento da população de risco em seu território;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 As UAPS devem ser </a:t>
            </a:r>
            <a:r>
              <a:rPr lang="pt-BR" sz="2000" b="1" dirty="0" smtClean="0">
                <a:solidFill>
                  <a:schemeClr val="accent2"/>
                </a:solidFill>
              </a:rPr>
              <a:t>mantidas em funcionamento </a:t>
            </a:r>
            <a:r>
              <a:rPr lang="pt-BR" sz="2000" dirty="0" smtClean="0"/>
              <a:t>e com infraestruturas adequadas bem como aos processos de trabalho das equipes e à atenção à saúde dos usuários;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As equipes de APS devem estar completas, e seus profissionais de saúde devem cumprir a carga horária estabelecida na Política Nacional de Atenção Básica (PNAB);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 As </a:t>
            </a:r>
            <a:r>
              <a:rPr lang="pt-BR" sz="2000" b="1" dirty="0" smtClean="0">
                <a:solidFill>
                  <a:schemeClr val="accent2"/>
                </a:solidFill>
              </a:rPr>
              <a:t>salas de vacina das UAPS devem estar organizadas </a:t>
            </a:r>
            <a:r>
              <a:rPr lang="pt-BR" sz="2000" dirty="0" smtClean="0"/>
              <a:t>com profissionais em quantitativo adequado conforme demanda da população adscrita;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 Desenvolver estratégias comunitárias, reconhecendo </a:t>
            </a:r>
            <a:r>
              <a:rPr lang="pt-BR" sz="2000" b="1" dirty="0" smtClean="0">
                <a:solidFill>
                  <a:schemeClr val="accent2"/>
                </a:solidFill>
              </a:rPr>
              <a:t>populações em vulnerabilidade </a:t>
            </a:r>
            <a:r>
              <a:rPr lang="pt-BR" sz="2000" b="1" dirty="0" smtClean="0"/>
              <a:t>(migrante, itinerante, pessoas em situação de rua, em privação de liberdade, em quilombolas, indígenas, população rural, entre outros)</a:t>
            </a:r>
            <a:r>
              <a:rPr lang="pt-BR" sz="2000" dirty="0" smtClean="0"/>
              <a:t> no território e adjacências, garantindo o planejamento de doses necessárias para o alcance das metas de cobertura vacinal nessas comunidades;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4713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-38983"/>
            <a:ext cx="1182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Possíveis adaptações para os territórios  </a:t>
            </a:r>
          </a:p>
          <a:p>
            <a:pPr algn="ctr"/>
            <a:r>
              <a:rPr lang="pt-BR" sz="3600" b="1" u="sng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Fase pré-campanha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4211" y="1363227"/>
            <a:ext cx="11355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Eixo  Assistência / Atenção Primária à Saúde</a:t>
            </a:r>
          </a:p>
          <a:p>
            <a:endParaRPr lang="pt-BR" b="1" dirty="0" smtClean="0"/>
          </a:p>
          <a:p>
            <a:endParaRPr lang="pt-BR" dirty="0"/>
          </a:p>
          <a:p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25669" y="1229711"/>
            <a:ext cx="1140157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u="sng" dirty="0" smtClean="0"/>
          </a:p>
          <a:p>
            <a:endParaRPr lang="pt-BR" sz="2000" b="1" u="sng" dirty="0" smtClean="0"/>
          </a:p>
          <a:p>
            <a:r>
              <a:rPr lang="pt-BR" sz="2000" b="1" u="sng" dirty="0" smtClean="0"/>
              <a:t>Neste primeiro momento é necessário que:</a:t>
            </a:r>
          </a:p>
          <a:p>
            <a:endParaRPr lang="pt-BR" sz="20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dirty="0" smtClean="0"/>
              <a:t>Insumos, materiais, impressos e equipamentos necessários devem ser providos para que as salas de vacina operem de maneira adequada;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 Os profissionais de saúde envolvidos com a Imunização devem </a:t>
            </a:r>
            <a:r>
              <a:rPr lang="pt-BR" b="1" dirty="0" smtClean="0">
                <a:solidFill>
                  <a:schemeClr val="accent2"/>
                </a:solidFill>
              </a:rPr>
              <a:t>ser qualificados </a:t>
            </a:r>
            <a:r>
              <a:rPr lang="pt-BR" dirty="0" smtClean="0"/>
              <a:t>quanto aos procedimentos de manuseio, conservação, triagem preparo, administração, registro e descarte dos resíduos nas UAPS;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 A demanda de vacinas para a imunização da população contra COVID-19 deve ser estimada, atentando-se para o quantitativo de </a:t>
            </a:r>
            <a:r>
              <a:rPr lang="pt-BR" b="1" dirty="0" smtClean="0">
                <a:solidFill>
                  <a:schemeClr val="accent2"/>
                </a:solidFill>
              </a:rPr>
              <a:t>doses necessárias para cada grupo prioritário </a:t>
            </a:r>
            <a:r>
              <a:rPr lang="pt-BR" dirty="0" smtClean="0"/>
              <a:t>da campanha. 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 Planejar a vacinação domiciliar para grupo prioritário de idosos e pessoas com dificuldade de locomoção.</a:t>
            </a:r>
          </a:p>
          <a:p>
            <a:pPr algn="just">
              <a:buFont typeface="Arial" pitchFamily="34" charset="0"/>
              <a:buChar char="•"/>
            </a:pPr>
            <a:endParaRPr lang="pt-BR" dirty="0" smtClean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622968" y="4957867"/>
            <a:ext cx="5081666" cy="13940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Deve-se primar pelo o uso consciente, bem como ter disponíveis as vacinas no tempo certo, em quantidade e qualidade desejáveis.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3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-38983"/>
            <a:ext cx="1182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Possíveis adaptações para os territórios  </a:t>
            </a:r>
          </a:p>
          <a:p>
            <a:pPr algn="ctr"/>
            <a:r>
              <a:rPr lang="pt-BR" sz="3600" b="1" u="sng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Fase </a:t>
            </a:r>
            <a:r>
              <a:rPr lang="pt-BR" sz="3600" b="1" u="sng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campanha</a:t>
            </a:r>
            <a:endParaRPr lang="pt-BR" sz="3600" b="1" u="sng" dirty="0">
              <a:solidFill>
                <a:schemeClr val="accent2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7847" y="1183128"/>
            <a:ext cx="113551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Eixo Vigilância em </a:t>
            </a:r>
            <a:r>
              <a:rPr lang="pt-BR" b="1" dirty="0" smtClean="0"/>
              <a:t>Saúde</a:t>
            </a:r>
            <a:endParaRPr lang="pt-BR" b="1" dirty="0"/>
          </a:p>
          <a:p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Acompanhamento das coberturas vacinais e atualizações referentes a vacina;</a:t>
            </a: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/>
              <a:t>Registro e Sistemas de informação</a:t>
            </a:r>
          </a:p>
          <a:p>
            <a:pPr lvl="1"/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/>
              <a:t>Notificação, investigação e acompanhamento do encerramento dos </a:t>
            </a:r>
            <a:r>
              <a:rPr lang="pt-BR" dirty="0" err="1" smtClean="0"/>
              <a:t>EAPVs</a:t>
            </a:r>
            <a:endParaRPr lang="pt-B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/>
              <a:t>Ações necessárias para a realização da fase de campanha, de acordo com as necessidade e características </a:t>
            </a:r>
            <a:r>
              <a:rPr lang="pt-BR" smtClean="0"/>
              <a:t>do município</a:t>
            </a:r>
          </a:p>
          <a:p>
            <a:pPr lvl="0"/>
            <a:endParaRPr lang="pt-B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/>
              <a:t>Elaborar estratégias de vacinação específica ao grupo alvo evitando aglomerações e prevenindo o contágio da COVID-19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3042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-38983"/>
            <a:ext cx="1182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Possíveis adaptações para os territórios  </a:t>
            </a:r>
          </a:p>
          <a:p>
            <a:pPr algn="ctr"/>
            <a:r>
              <a:rPr lang="pt-BR" sz="3600" b="1" u="sng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Fase </a:t>
            </a:r>
            <a:r>
              <a:rPr lang="pt-BR" sz="3600" b="1" u="sng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campanha</a:t>
            </a:r>
            <a:endParaRPr lang="pt-BR" sz="3600" b="1" u="sng" dirty="0">
              <a:solidFill>
                <a:schemeClr val="accent2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4211" y="1363227"/>
            <a:ext cx="113551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Eixo Segurança</a:t>
            </a:r>
            <a:endParaRPr lang="pt-BR" dirty="0"/>
          </a:p>
          <a:p>
            <a:endParaRPr lang="pt-B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/>
              <a:t>Escolta de carregamento de vacina, se necessário;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/>
              <a:t>Levantamento de inteligência para verificação de ameaças;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/>
              <a:t>Adoção de medidas preventivas de segurança;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/>
              <a:t>Reforço de policiamento em algum local específico de vacinação, conforme demanda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075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-38983"/>
            <a:ext cx="1182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Possíveis adaptações para os territórios  </a:t>
            </a:r>
          </a:p>
          <a:p>
            <a:pPr algn="ctr"/>
            <a:r>
              <a:rPr lang="pt-BR" sz="3600" b="1" u="sng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Fase </a:t>
            </a:r>
            <a:r>
              <a:rPr lang="pt-BR" sz="3600" b="1" u="sng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campanha</a:t>
            </a:r>
            <a:endParaRPr lang="pt-BR" sz="3600" b="1" u="sng" dirty="0">
              <a:solidFill>
                <a:schemeClr val="accent2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4211" y="1363227"/>
            <a:ext cx="113551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Eixo Assistência/Atenção Primária à Saúde</a:t>
            </a:r>
            <a:endParaRPr lang="pt-BR" dirty="0"/>
          </a:p>
          <a:p>
            <a:endParaRPr lang="pt-BR" dirty="0" smtClean="0"/>
          </a:p>
          <a:p>
            <a:r>
              <a:rPr lang="pt-BR" b="1" u="sng" dirty="0" smtClean="0"/>
              <a:t>Momento de Campanha</a:t>
            </a:r>
          </a:p>
          <a:p>
            <a:endParaRPr lang="pt-BR" b="1" u="sng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As salas de vacina da UAPS devem </a:t>
            </a:r>
            <a:r>
              <a:rPr lang="pt-BR" b="1" dirty="0" smtClean="0">
                <a:solidFill>
                  <a:schemeClr val="accent2"/>
                </a:solidFill>
              </a:rPr>
              <a:t>permanecer abertas durante todo o horário de funcionamento </a:t>
            </a:r>
            <a:r>
              <a:rPr lang="pt-BR" dirty="0" smtClean="0"/>
              <a:t>da unidade. Na impossibilidade de a UAPS manter todas as atividades assistenciais, recomenda-se que a </a:t>
            </a:r>
            <a:r>
              <a:rPr lang="pt-BR" b="1" dirty="0" smtClean="0">
                <a:solidFill>
                  <a:schemeClr val="accent2"/>
                </a:solidFill>
              </a:rPr>
              <a:t>sala de vacina seja o último serviço a ser fechado</a:t>
            </a:r>
            <a:r>
              <a:rPr lang="pt-BR" dirty="0" smtClean="0"/>
              <a:t>. Sempre que possível, ofertar vacinação na UAPS em horários alternativos como almoço, noite e fins de semana;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b="1" dirty="0" smtClean="0">
                <a:solidFill>
                  <a:schemeClr val="accent2"/>
                </a:solidFill>
              </a:rPr>
              <a:t>Evitar barreiras de acesso</a:t>
            </a:r>
            <a:r>
              <a:rPr lang="pt-BR" dirty="0" smtClean="0"/>
              <a:t>, caso o usuário esteja sem documentos de identificação ou comprovante de residência a vacinação deve ser garantida;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Aproveitar os momentos de acolhimento, as visitas e atendimentos domiciliares, consultas ou outros procedimentos na UAPS para </a:t>
            </a:r>
            <a:r>
              <a:rPr lang="pt-BR" b="1" dirty="0" smtClean="0">
                <a:solidFill>
                  <a:schemeClr val="accent2"/>
                </a:solidFill>
              </a:rPr>
              <a:t>verificar a situação vacinal dos usuários </a:t>
            </a:r>
            <a:r>
              <a:rPr lang="pt-BR" dirty="0" smtClean="0"/>
              <a:t>e encaminhar à sala de vacinação para atualização do esquema vacinal, caso necessário, incluindo a vacina contra a COVID-19.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0755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15766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-38983"/>
            <a:ext cx="1182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Possíveis adaptações para os territórios  </a:t>
            </a:r>
          </a:p>
          <a:p>
            <a:pPr algn="ctr"/>
            <a:r>
              <a:rPr lang="pt-BR" sz="3600" b="1" u="sng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Fase </a:t>
            </a:r>
            <a:r>
              <a:rPr lang="pt-BR" sz="3600" b="1" u="sng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campanha</a:t>
            </a:r>
            <a:endParaRPr lang="pt-BR" sz="3600" b="1" u="sng" dirty="0">
              <a:solidFill>
                <a:schemeClr val="accent2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4211" y="1363227"/>
            <a:ext cx="113551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Eixo Assistência/Atenção Primária à Saúde</a:t>
            </a:r>
            <a:endParaRPr lang="pt-BR" dirty="0"/>
          </a:p>
          <a:p>
            <a:endParaRPr lang="pt-BR" dirty="0" smtClean="0"/>
          </a:p>
          <a:p>
            <a:r>
              <a:rPr lang="pt-BR" b="1" u="sng" dirty="0" smtClean="0"/>
              <a:t>Momento de Campanha</a:t>
            </a:r>
          </a:p>
          <a:p>
            <a:endParaRPr lang="pt-BR" b="1" u="sng" dirty="0" smtClean="0"/>
          </a:p>
          <a:p>
            <a:pPr algn="just">
              <a:buFont typeface="Arial" pitchFamily="34" charset="0"/>
              <a:buChar char="•"/>
            </a:pP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accent2"/>
                </a:solidFill>
              </a:rPr>
              <a:t>Monitorar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accent2"/>
                </a:solidFill>
              </a:rPr>
              <a:t>a cobertura vacinal</a:t>
            </a:r>
            <a:r>
              <a:rPr lang="pt-BR" dirty="0" smtClean="0"/>
              <a:t>, identificando as pessoas que estão com pendências na situação vacinal, por meio da verificação dos Cartões Espelho ou outras ferramentas;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  Realizar </a:t>
            </a:r>
            <a:r>
              <a:rPr lang="pt-BR" b="1" dirty="0" smtClean="0">
                <a:solidFill>
                  <a:schemeClr val="accent2"/>
                </a:solidFill>
              </a:rPr>
              <a:t>busca ativa</a:t>
            </a:r>
            <a:r>
              <a:rPr lang="pt-BR" dirty="0" smtClean="0"/>
              <a:t> de usuários dos grupos prioritários da campanha contra a COVID-19;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  Realizar a vacinação independentemente da estabilidade do sistema de informação, podendo o registro ser realizado posteriormente;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  Garantir o registro adequado da vacinação. O registro de todas as doses de vacinas aplicadas na APS deve ser </a:t>
            </a:r>
            <a:r>
              <a:rPr lang="pt-BR" b="1" dirty="0" smtClean="0">
                <a:solidFill>
                  <a:schemeClr val="accent2"/>
                </a:solidFill>
              </a:rPr>
              <a:t>realizado tanto no cartão ou caderneta de vacinação do usuário quanto nos sistemas da estratégia e-SUS APS</a:t>
            </a:r>
            <a:r>
              <a:rPr lang="pt-BR" dirty="0" smtClean="0"/>
              <a:t> ou em sistemas próprios utilizados pelos municípios.</a:t>
            </a:r>
          </a:p>
          <a:p>
            <a:pPr marL="285750" indent="-28575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075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-38983"/>
            <a:ext cx="1182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Possíveis adaptações para os territórios  </a:t>
            </a:r>
          </a:p>
          <a:p>
            <a:pPr algn="ctr"/>
            <a:r>
              <a:rPr lang="pt-BR" sz="3600" b="1" u="sng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Fase </a:t>
            </a:r>
            <a:r>
              <a:rPr lang="pt-BR" sz="3600" b="1" u="sng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campanha</a:t>
            </a:r>
            <a:endParaRPr lang="pt-BR" sz="3600" b="1" u="sng" dirty="0">
              <a:solidFill>
                <a:schemeClr val="accent2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4211" y="1363228"/>
            <a:ext cx="113551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Eixo Assistência/Atenção Primária à Saúde</a:t>
            </a:r>
            <a:endParaRPr lang="pt-BR" dirty="0"/>
          </a:p>
          <a:p>
            <a:endParaRPr lang="pt-BR" dirty="0" smtClean="0"/>
          </a:p>
          <a:p>
            <a:r>
              <a:rPr lang="pt-BR" b="1" u="sng" dirty="0" smtClean="0"/>
              <a:t>Momento de Campanha</a:t>
            </a:r>
          </a:p>
          <a:p>
            <a:endParaRPr lang="pt-BR" b="1" u="sng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Orientar a população sobre a </a:t>
            </a:r>
            <a:r>
              <a:rPr lang="pt-BR" b="1" dirty="0" smtClean="0">
                <a:solidFill>
                  <a:schemeClr val="accent2"/>
                </a:solidFill>
              </a:rPr>
              <a:t>atualização do calendário vacinal</a:t>
            </a:r>
            <a:r>
              <a:rPr lang="pt-BR" dirty="0" smtClean="0"/>
              <a:t>, promovendo ações coletivas de educação em saúde com a comunidade, de modo a estimular a promoção da saúde e prevenção de doenças por meio da vacinação;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 Desmistificar qualquer </a:t>
            </a:r>
            <a:r>
              <a:rPr lang="pt-BR" b="1" dirty="0" smtClean="0">
                <a:solidFill>
                  <a:schemeClr val="accent2"/>
                </a:solidFill>
              </a:rPr>
              <a:t>informação inverídica </a:t>
            </a:r>
            <a:r>
              <a:rPr lang="pt-BR" dirty="0" smtClean="0"/>
              <a:t>(fake news) sobre imunização, enfatizando a segurança e benefícios;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 Garantir a estabilidade da cadeia de frio e os cuidados com imunobiológicos, mantendo o armazenamento de forma adequada bem como o funcionamento da sala de vacina.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 Garantir </a:t>
            </a:r>
            <a:r>
              <a:rPr lang="pt-BR" b="1" dirty="0" smtClean="0">
                <a:solidFill>
                  <a:schemeClr val="accent2"/>
                </a:solidFill>
              </a:rPr>
              <a:t>pessoal treinado e habilitado para vacinar </a:t>
            </a:r>
            <a:r>
              <a:rPr lang="pt-BR" dirty="0" smtClean="0"/>
              <a:t>durante todo o tempo de funcionamento da UAPS. 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898736" y="5025323"/>
            <a:ext cx="4317167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Atentar para as atualizações das diretrizes sobre vacinação e identificar as necessidades de qualificação das equipes.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5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-38983"/>
            <a:ext cx="1182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Possíveis adaptações para os territórios  </a:t>
            </a:r>
          </a:p>
          <a:p>
            <a:pPr algn="ctr"/>
            <a:r>
              <a:rPr lang="pt-BR" sz="3600" b="1" u="sng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Fase pós-campanha</a:t>
            </a:r>
            <a:endParaRPr lang="pt-BR" sz="3600" b="1" u="sng" dirty="0">
              <a:solidFill>
                <a:schemeClr val="accent2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7847" y="1183128"/>
            <a:ext cx="113551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Eixo Vigilância em </a:t>
            </a:r>
            <a:r>
              <a:rPr lang="pt-BR" b="1" dirty="0" smtClean="0"/>
              <a:t>Saúde</a:t>
            </a:r>
            <a:endParaRPr lang="pt-BR" dirty="0"/>
          </a:p>
          <a:p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Realização de Monitoramento Rápido de Coberturas Vacinais (MRC); 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Qualificação </a:t>
            </a:r>
            <a:r>
              <a:rPr lang="pt-BR" dirty="0"/>
              <a:t>dos Sistemas de Informação.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80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-4068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-38983"/>
            <a:ext cx="1182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Possíveis adaptações para os territórios  </a:t>
            </a:r>
          </a:p>
          <a:p>
            <a:pPr algn="ctr"/>
            <a:r>
              <a:rPr lang="pt-BR" sz="3600" b="1" u="sng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Fase pós-campanha</a:t>
            </a:r>
            <a:endParaRPr lang="pt-BR" sz="3600" b="1" u="sng" dirty="0">
              <a:solidFill>
                <a:schemeClr val="accent2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709449" y="1233967"/>
            <a:ext cx="10850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Eixo Assistência/Atenção Primária </a:t>
            </a:r>
            <a:endParaRPr lang="pt-BR" sz="2000" b="1" u="sng" dirty="0" smtClean="0"/>
          </a:p>
          <a:p>
            <a:endParaRPr lang="pt-BR" sz="2000" b="1" u="sng" dirty="0" smtClean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93169" y="2303574"/>
            <a:ext cx="5156617" cy="1184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 necessidade da </a:t>
            </a:r>
            <a:r>
              <a:rPr lang="pt-BR" b="1" u="sng" dirty="0" smtClean="0">
                <a:solidFill>
                  <a:schemeClr val="tx1"/>
                </a:solidFill>
              </a:rPr>
              <a:t>vacinação de rotina </a:t>
            </a:r>
            <a:r>
              <a:rPr lang="pt-BR" b="1" dirty="0" smtClean="0">
                <a:solidFill>
                  <a:schemeClr val="tx1"/>
                </a:solidFill>
              </a:rPr>
              <a:t>conforme as indicações do Calendário Nacional de Vacinação, incluindo a vacinação contra a COVID-19;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080321" y="2287810"/>
            <a:ext cx="5846164" cy="12142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 garantia do </a:t>
            </a:r>
            <a:r>
              <a:rPr lang="pt-BR" b="1" u="sng" dirty="0" smtClean="0">
                <a:solidFill>
                  <a:schemeClr val="tx1"/>
                </a:solidFill>
              </a:rPr>
              <a:t>controle da cobertura vacinal da população</a:t>
            </a:r>
            <a:r>
              <a:rPr lang="pt-BR" b="1" dirty="0" smtClean="0">
                <a:solidFill>
                  <a:schemeClr val="tx1"/>
                </a:solidFill>
              </a:rPr>
              <a:t> e da realização de busca ativa a fim de identificar e encaminhar para vacinação as pessoas não vacinadas;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905301" y="3663028"/>
            <a:ext cx="8364511" cy="12441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 importância de se mobilizar e estimular os ACS e ACE quanto à </a:t>
            </a:r>
            <a:r>
              <a:rPr lang="pt-BR" b="1" u="sng" dirty="0" smtClean="0">
                <a:solidFill>
                  <a:schemeClr val="tx1"/>
                </a:solidFill>
              </a:rPr>
              <a:t>vigilância dos eventos adversos pós-vacinação</a:t>
            </a:r>
            <a:r>
              <a:rPr lang="pt-BR" b="1" dirty="0" smtClean="0">
                <a:solidFill>
                  <a:schemeClr val="tx1"/>
                </a:solidFill>
              </a:rPr>
              <a:t>, monitorando para que possam ser avaliados juntamente com as equipes vigilância em saúde;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197352" y="5041089"/>
            <a:ext cx="7854846" cy="1334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 relevância de se </a:t>
            </a:r>
            <a:r>
              <a:rPr lang="pt-BR" b="1" u="sng" dirty="0" smtClean="0">
                <a:solidFill>
                  <a:schemeClr val="tx1"/>
                </a:solidFill>
              </a:rPr>
              <a:t>avaliar o desempenho obtido das ações de vacinação realizadas</a:t>
            </a:r>
            <a:r>
              <a:rPr lang="pt-BR" b="1" dirty="0" smtClean="0">
                <a:solidFill>
                  <a:schemeClr val="tx1"/>
                </a:solidFill>
              </a:rPr>
              <a:t>, e utilizar os resultados para redirecionar as ações no sentido de alcançar as metas mínimas de cobertura preconizadas.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8639502" y="1008993"/>
            <a:ext cx="2727435" cy="110358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Já acabou? Ainda não...agora precisamos reforçar!!!!</a:t>
            </a:r>
          </a:p>
        </p:txBody>
      </p:sp>
    </p:spTree>
    <p:extLst>
      <p:ext uri="{BB962C8B-B14F-4D97-AF65-F5344CB8AC3E}">
        <p14:creationId xmlns:p14="http://schemas.microsoft.com/office/powerpoint/2010/main" val="11080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-38983"/>
            <a:ext cx="1182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Responsabilidades das esferas</a:t>
            </a:r>
            <a:endParaRPr lang="pt-BR" sz="3600" b="1" u="sng" dirty="0">
              <a:solidFill>
                <a:schemeClr val="accent2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8407" y="623827"/>
            <a:ext cx="1135518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500" b="1" dirty="0" smtClean="0">
                <a:ea typeface="Cambria" pitchFamily="18" charset="0"/>
              </a:rPr>
              <a:t>Constituem </a:t>
            </a:r>
            <a:r>
              <a:rPr lang="pt-BR" sz="1500" b="1" dirty="0">
                <a:ea typeface="Cambria" pitchFamily="18" charset="0"/>
              </a:rPr>
              <a:t>competências da esfera federal: </a:t>
            </a:r>
            <a:endParaRPr lang="pt-BR" sz="1500" dirty="0">
              <a:ea typeface="Cambria" pitchFamily="18" charset="0"/>
            </a:endParaRPr>
          </a:p>
          <a:p>
            <a:pPr algn="just"/>
            <a:r>
              <a:rPr lang="pt-BR" sz="1500" dirty="0">
                <a:ea typeface="Cambria" pitchFamily="18" charset="0"/>
              </a:rPr>
              <a:t>- a coordenação do PNI (incluindo a definição das vacinas nos calendários e das campanhas nacionais de vacinação), as estratégias e as normatizações técnicas sobre sua utilização; </a:t>
            </a:r>
          </a:p>
          <a:p>
            <a:pPr algn="just"/>
            <a:r>
              <a:rPr lang="pt-BR" sz="1500" dirty="0">
                <a:ea typeface="Cambria" pitchFamily="18" charset="0"/>
              </a:rPr>
              <a:t>- o provimento dos </a:t>
            </a:r>
            <a:r>
              <a:rPr lang="pt-BR" sz="1500" dirty="0" err="1">
                <a:ea typeface="Cambria" pitchFamily="18" charset="0"/>
              </a:rPr>
              <a:t>imunobiológicos</a:t>
            </a:r>
            <a:r>
              <a:rPr lang="pt-BR" sz="1500" dirty="0">
                <a:ea typeface="Cambria" pitchFamily="18" charset="0"/>
              </a:rPr>
              <a:t> definidos pelo PNI, considerados insumos estratégicos; e </a:t>
            </a:r>
          </a:p>
          <a:p>
            <a:pPr marL="285750" indent="-285750" algn="just">
              <a:buFontTx/>
              <a:buChar char="-"/>
            </a:pPr>
            <a:r>
              <a:rPr lang="pt-BR" sz="1500" dirty="0" smtClean="0">
                <a:ea typeface="Cambria" pitchFamily="18" charset="0"/>
              </a:rPr>
              <a:t>a </a:t>
            </a:r>
            <a:r>
              <a:rPr lang="pt-BR" sz="1500" dirty="0">
                <a:ea typeface="Cambria" pitchFamily="18" charset="0"/>
              </a:rPr>
              <a:t>gestão do sistema de informação do PNI, incluindo a consolidação e a análise dos dados nacionais e a retroalimentação das informações à esfera estadual. </a:t>
            </a:r>
            <a:endParaRPr lang="pt-BR" sz="1500" dirty="0" smtClean="0">
              <a:ea typeface="Cambria" pitchFamily="18" charset="0"/>
            </a:endParaRPr>
          </a:p>
          <a:p>
            <a:pPr marL="285750" indent="-285750" algn="just">
              <a:buFontTx/>
              <a:buChar char="-"/>
            </a:pPr>
            <a:endParaRPr lang="pt-BR" sz="1500" dirty="0" smtClean="0">
              <a:ea typeface="Cambria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500" b="1" dirty="0" smtClean="0">
                <a:ea typeface="Cambria" pitchFamily="18" charset="0"/>
              </a:rPr>
              <a:t>Constituem </a:t>
            </a:r>
            <a:r>
              <a:rPr lang="pt-BR" sz="1500" b="1" dirty="0">
                <a:ea typeface="Cambria" pitchFamily="18" charset="0"/>
              </a:rPr>
              <a:t>competências da esfera estadual: </a:t>
            </a:r>
            <a:endParaRPr lang="pt-BR" sz="1500" dirty="0">
              <a:ea typeface="Cambria" pitchFamily="18" charset="0"/>
            </a:endParaRPr>
          </a:p>
          <a:p>
            <a:pPr algn="just"/>
            <a:r>
              <a:rPr lang="pt-BR" sz="1500" dirty="0">
                <a:ea typeface="Cambria" pitchFamily="18" charset="0"/>
              </a:rPr>
              <a:t>- a coordenação do componente estadual do PNI; </a:t>
            </a:r>
          </a:p>
          <a:p>
            <a:pPr algn="just"/>
            <a:r>
              <a:rPr lang="pt-BR" sz="1500" dirty="0">
                <a:ea typeface="Cambria" pitchFamily="18" charset="0"/>
              </a:rPr>
              <a:t>- o provimento de seringas e agulhas, itens que também são considerados insumos estratégicos; e </a:t>
            </a:r>
          </a:p>
          <a:p>
            <a:pPr algn="just"/>
            <a:r>
              <a:rPr lang="pt-BR" sz="1500" dirty="0">
                <a:ea typeface="Cambria" pitchFamily="18" charset="0"/>
              </a:rPr>
              <a:t>- a gestão do sistema de informação do PNI, incluindo a consolidação e a análise dos dados municipais, o envio dos dados ao nível federal dentro dos prazos estabelecidos e a retroalimentação das informações à esfera municipal </a:t>
            </a:r>
          </a:p>
          <a:p>
            <a:pPr algn="just"/>
            <a:endParaRPr lang="pt-BR" sz="1500" dirty="0">
              <a:ea typeface="Cambria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500" b="1" dirty="0" smtClean="0">
                <a:ea typeface="Cambria" pitchFamily="18" charset="0"/>
              </a:rPr>
              <a:t>Constituem </a:t>
            </a:r>
            <a:r>
              <a:rPr lang="pt-BR" sz="1500" b="1" dirty="0">
                <a:ea typeface="Cambria" pitchFamily="18" charset="0"/>
              </a:rPr>
              <a:t>competências da esfera municipal: </a:t>
            </a:r>
            <a:endParaRPr lang="pt-BR" sz="1500" dirty="0">
              <a:ea typeface="Cambria" pitchFamily="18" charset="0"/>
            </a:endParaRPr>
          </a:p>
          <a:p>
            <a:pPr algn="just"/>
            <a:r>
              <a:rPr lang="pt-BR" sz="1500" dirty="0">
                <a:ea typeface="Cambria" pitchFamily="18" charset="0"/>
              </a:rPr>
              <a:t>- a coordenação e a execução das ações de vacinação integrantes do PNI, incluindo a vacinação de rotina, as estratégias especiais (como campanhas e vacinações de bloqueio) e a notificação e investigação de eventos adversos e óbitos temporalmente associados à vacinação; </a:t>
            </a:r>
          </a:p>
          <a:p>
            <a:pPr algn="just"/>
            <a:r>
              <a:rPr lang="pt-BR" sz="1500" dirty="0">
                <a:ea typeface="Cambria" pitchFamily="18" charset="0"/>
              </a:rPr>
              <a:t>- a gerência do estoque municipal de vacinas e outros insumos, incluindo o armazenamento e o transporte para seus locais de uso, de acordo com as normas vigentes; </a:t>
            </a:r>
          </a:p>
          <a:p>
            <a:pPr algn="just"/>
            <a:r>
              <a:rPr lang="pt-BR" sz="1500" dirty="0">
                <a:ea typeface="Cambria" pitchFamily="18" charset="0"/>
              </a:rPr>
              <a:t>- o descarte e a destinação final de frascos, seringas e agulhas utilizados, conforme as normas técnicas vigentes; e </a:t>
            </a:r>
          </a:p>
          <a:p>
            <a:pPr algn="just"/>
            <a:r>
              <a:rPr lang="pt-BR" sz="1500" dirty="0">
                <a:ea typeface="Cambria" pitchFamily="18" charset="0"/>
              </a:rPr>
              <a:t>- a gestão do sistema de informação do PNI, incluindo a coleta, o processamento, a consolidação e a avaliação da qualidade dos dados provenientes das unidades notificantes, bem como a transferência dos dados em conformidade com os prazos e fluxos estabelecidos nos âmbitos nacional e estadual e a retroalimentação das informações às unidades notificadoras. </a:t>
            </a:r>
            <a:endParaRPr lang="pt-BR" sz="1500" dirty="0" smtClean="0"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176557"/>
            <a:ext cx="1182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ESTUDOS E PESQUISAS ATUAIS SOBRE A VACINA COVID-19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0CB4F7FD-64AE-48A9-B14B-A17A6958C546}"/>
              </a:ext>
            </a:extLst>
          </p:cNvPr>
          <p:cNvSpPr txBox="1"/>
          <p:nvPr/>
        </p:nvSpPr>
        <p:spPr>
          <a:xfrm>
            <a:off x="787994" y="1492962"/>
            <a:ext cx="105514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787400" algn="l"/>
              </a:tabLst>
            </a:pPr>
            <a:r>
              <a:rPr lang="pt-B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 relação ao Brasil, as vacinas que se mostram mais promissoras atualmente são a </a:t>
            </a:r>
            <a:r>
              <a:rPr lang="pt-BR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Sinovac</a:t>
            </a:r>
            <a:r>
              <a:rPr lang="pt-B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desenvolvida também em parceria com o Instituto </a:t>
            </a:r>
            <a:r>
              <a:rPr lang="pt-BR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Butantan</a:t>
            </a:r>
            <a:r>
              <a:rPr lang="pt-B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(inclusive uma parte do Estudo de Fase III sendo realizado pela UFMG), e a vacina da Oxford </a:t>
            </a:r>
            <a:r>
              <a:rPr lang="pt-BR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University</a:t>
            </a:r>
            <a:r>
              <a:rPr lang="pt-B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desenvolvida pelo Laboratório Astra </a:t>
            </a:r>
            <a:r>
              <a:rPr lang="pt-BR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Zeneca</a:t>
            </a:r>
            <a:r>
              <a:rPr lang="pt-B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image3.png">
            <a:extLst>
              <a:ext uri="{FF2B5EF4-FFF2-40B4-BE49-F238E27FC236}">
                <a16:creationId xmlns="" xmlns:a16="http://schemas.microsoft.com/office/drawing/2014/main" id="{3CBC8269-7627-44AC-8B2B-58FAF8DA08A2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680174" y="6093909"/>
            <a:ext cx="972806" cy="654174"/>
          </a:xfrm>
          <a:prstGeom prst="rect">
            <a:avLst/>
          </a:prstGeom>
          <a:ln/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803BBB4-9774-4B9D-BFAF-2039129BD950}"/>
              </a:ext>
            </a:extLst>
          </p:cNvPr>
          <p:cNvSpPr txBox="1"/>
          <p:nvPr/>
        </p:nvSpPr>
        <p:spPr>
          <a:xfrm>
            <a:off x="787994" y="4580535"/>
            <a:ext cx="10499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met"/>
              </a:rPr>
              <a:t>Existem 48 candidatas a vacina em avaliação clínica e 164 em avaliação pré-clínica, </a:t>
            </a:r>
            <a:r>
              <a:rPr lang="pt-BR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met"/>
              </a:rPr>
              <a:t>segundo a </a:t>
            </a:r>
            <a:r>
              <a:rPr lang="pt-BR" b="1" i="0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met"/>
              </a:rPr>
              <a:t>Organização Mundial da Saúde</a:t>
            </a:r>
            <a:r>
              <a:rPr lang="pt-BR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met"/>
              </a:rPr>
              <a:t> (OMS</a:t>
            </a:r>
            <a:r>
              <a:rPr lang="pt-BR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met"/>
              </a:rPr>
              <a:t>)*.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87994" y="6328372"/>
            <a:ext cx="778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*Fonte</a:t>
            </a:r>
            <a:r>
              <a:rPr lang="pt-BR" sz="1400" dirty="0"/>
              <a:t>: </a:t>
            </a:r>
            <a:r>
              <a:rPr lang="pt-BR" sz="1400" dirty="0">
                <a:hlinkClick r:id="rId7"/>
              </a:rPr>
              <a:t>https://</a:t>
            </a:r>
            <a:r>
              <a:rPr lang="pt-BR" sz="1400" dirty="0" smtClean="0">
                <a:hlinkClick r:id="rId7"/>
              </a:rPr>
              <a:t>www.who.int/publications/m/item/draft-landscape-of-covid-19-candidate-vaccines</a:t>
            </a:r>
            <a:r>
              <a:rPr lang="pt-BR" sz="1400" dirty="0" smtClean="0"/>
              <a:t>. 12/11/2020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142688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8407" y="473679"/>
            <a:ext cx="113551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pt-BR" sz="3000" dirty="0" smtClean="0">
                <a:ea typeface="Cambria" pitchFamily="18" charset="0"/>
              </a:rPr>
              <a:t>PRAZO PARA A ENTREGA DO PLANO:</a:t>
            </a:r>
          </a:p>
          <a:p>
            <a:pPr lvl="1" algn="ctr"/>
            <a:r>
              <a:rPr lang="pt-BR" sz="3000" dirty="0" smtClean="0">
                <a:ea typeface="Cambria" pitchFamily="18" charset="0"/>
              </a:rPr>
              <a:t>22/01/2021</a:t>
            </a:r>
          </a:p>
          <a:p>
            <a:pPr marL="742950" lvl="1" indent="-285750" algn="ctr">
              <a:buFont typeface="Arial" pitchFamily="34" charset="0"/>
              <a:buChar char="•"/>
            </a:pPr>
            <a:endParaRPr lang="pt-BR" sz="3000" dirty="0">
              <a:ea typeface="Cambria" pitchFamily="18" charset="0"/>
            </a:endParaRPr>
          </a:p>
          <a:p>
            <a:pPr marL="742950" lvl="1" indent="-285750" algn="ctr">
              <a:buFont typeface="Arial" pitchFamily="34" charset="0"/>
              <a:buChar char="•"/>
            </a:pPr>
            <a:endParaRPr lang="pt-BR" sz="3000" dirty="0" smtClean="0">
              <a:ea typeface="Cambria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3000" dirty="0" smtClean="0">
                <a:ea typeface="Cambria" pitchFamily="18" charset="0"/>
              </a:rPr>
              <a:t>ENVIAR PARA O EMAIL:</a:t>
            </a:r>
          </a:p>
          <a:p>
            <a:pPr lvl="1" algn="ctr"/>
            <a:r>
              <a:rPr lang="pt-BR" sz="3000" dirty="0" smtClean="0">
                <a:ea typeface="Cambria" pitchFamily="18" charset="0"/>
              </a:rPr>
              <a:t>Imuniza.srsdiv@gmail.com</a:t>
            </a:r>
          </a:p>
        </p:txBody>
      </p:sp>
    </p:spTree>
    <p:extLst>
      <p:ext uri="{BB962C8B-B14F-4D97-AF65-F5344CB8AC3E}">
        <p14:creationId xmlns:p14="http://schemas.microsoft.com/office/powerpoint/2010/main" val="305517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-38983"/>
            <a:ext cx="1182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Competências das 3 esferas</a:t>
            </a:r>
            <a:endParaRPr lang="pt-BR" sz="3600" b="1" u="sng" dirty="0">
              <a:solidFill>
                <a:schemeClr val="accent2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7847" y="618168"/>
            <a:ext cx="1135518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- Constituem competências da esfera federal: </a:t>
            </a:r>
            <a:endParaRPr lang="pt-BR" sz="1600" dirty="0"/>
          </a:p>
          <a:p>
            <a:r>
              <a:rPr lang="pt-BR" sz="1600" dirty="0"/>
              <a:t>- a coordenação do PNI (incluindo a definição das vacinas nos calendários e das campanhas nacionais de vacinação), as estratégias e as normatizações técnicas sobre sua utilização; </a:t>
            </a:r>
          </a:p>
          <a:p>
            <a:r>
              <a:rPr lang="pt-BR" sz="1600" dirty="0"/>
              <a:t>- o provimento dos </a:t>
            </a:r>
            <a:r>
              <a:rPr lang="pt-BR" sz="1600" dirty="0" err="1"/>
              <a:t>imunobiológicos</a:t>
            </a:r>
            <a:r>
              <a:rPr lang="pt-BR" sz="1600" dirty="0"/>
              <a:t> definidos pelo PNI, considerados insumos estratégicos; e </a:t>
            </a:r>
          </a:p>
          <a:p>
            <a:r>
              <a:rPr lang="pt-BR" sz="1600" dirty="0" smtClean="0"/>
              <a:t>- a </a:t>
            </a:r>
            <a:r>
              <a:rPr lang="pt-BR" sz="1600" dirty="0"/>
              <a:t>gestão do sistema de informação do PNI, incluindo a consolidação e a análise dos dados nacionais e a retroalimentação das informações à esfera estadual. </a:t>
            </a:r>
            <a:endParaRPr lang="pt-BR" sz="1600" dirty="0" smtClean="0"/>
          </a:p>
          <a:p>
            <a:endParaRPr lang="pt-BR" sz="1600" dirty="0"/>
          </a:p>
          <a:p>
            <a:r>
              <a:rPr lang="pt-BR" sz="1600" b="1" dirty="0"/>
              <a:t>- Constituem competências da esfera estadual: </a:t>
            </a:r>
            <a:endParaRPr lang="pt-BR" sz="1600" dirty="0"/>
          </a:p>
          <a:p>
            <a:r>
              <a:rPr lang="pt-BR" sz="1600" dirty="0"/>
              <a:t>- a coordenação do componente estadual do PNI; </a:t>
            </a:r>
          </a:p>
          <a:p>
            <a:r>
              <a:rPr lang="pt-BR" sz="1600" dirty="0"/>
              <a:t>- o provimento de seringas e </a:t>
            </a:r>
            <a:r>
              <a:rPr lang="pt-BR" sz="1600" dirty="0" smtClean="0"/>
              <a:t>agulhas;</a:t>
            </a:r>
            <a:endParaRPr lang="pt-BR" sz="1600" dirty="0"/>
          </a:p>
          <a:p>
            <a:r>
              <a:rPr lang="pt-BR" sz="1600" dirty="0"/>
              <a:t>- a gestão do sistema de informação do PNI, incluindo a consolidação e a análise dos dados municipais, o envio dos dados ao nível federal dentro dos prazos estabelecidos e a retroalimentação das informações à esfera municipal </a:t>
            </a:r>
            <a:endParaRPr lang="pt-BR" sz="1600" b="1" dirty="0" smtClean="0"/>
          </a:p>
          <a:p>
            <a:endParaRPr lang="pt-BR" sz="1600" dirty="0"/>
          </a:p>
          <a:p>
            <a:r>
              <a:rPr lang="pt-BR" sz="1600" b="1" dirty="0"/>
              <a:t>- Constituem competências da esfera municipal: </a:t>
            </a:r>
            <a:endParaRPr lang="pt-BR" sz="1600" dirty="0"/>
          </a:p>
          <a:p>
            <a:r>
              <a:rPr lang="pt-BR" sz="1600" dirty="0"/>
              <a:t>- a coordenação e a execução das ações de vacinação integrantes do PNI, incluindo a vacinação de rotina, as estratégias especiais (como campanhas e vacinações de bloqueio) e a notificação e investigação de eventos adversos e óbitos temporalmente associados à vacinação; </a:t>
            </a:r>
          </a:p>
          <a:p>
            <a:r>
              <a:rPr lang="pt-BR" sz="1600" dirty="0"/>
              <a:t>- a gerência do estoque municipal de vacinas e outros insumos, incluindo o armazenamento e o transporte para seus locais de uso, de acordo com as normas vigentes; </a:t>
            </a:r>
          </a:p>
          <a:p>
            <a:r>
              <a:rPr lang="pt-BR" sz="1600" dirty="0"/>
              <a:t>- o descarte e a destinação final de frascos, seringas e agulhas utilizados, conforme as normas técnicas vigentes; e </a:t>
            </a:r>
          </a:p>
          <a:p>
            <a:r>
              <a:rPr lang="pt-BR" sz="1600" dirty="0"/>
              <a:t>- a gestão do sistema de informação do PNI, incluindo a coleta, o processamento, a consolidação e a avaliação da qualidade dos dados provenientes das unidades notificantes, bem como a transferência dos dados em conformidade com os prazos e fluxos estabelecidos nos âmbitos nacional e estadual e a retroalimentação das informações às unidades notificadoras. </a:t>
            </a:r>
            <a:endParaRPr lang="pt-BR" sz="1600" dirty="0" smtClean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8" cy="6857572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liz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8" cy="685757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5" y="251332"/>
            <a:ext cx="1643803" cy="163981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7861974" y="141242"/>
            <a:ext cx="425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solidFill>
                  <a:schemeClr val="accent2"/>
                </a:solidFill>
                <a:ea typeface="Batang" panose="02030600000101010101" pitchFamily="18" charset="-127"/>
              </a:rPr>
              <a:t>SECRETARIA ESTADUAL DE SAÚDE DE MINAS GERAIS</a:t>
            </a:r>
          </a:p>
          <a:p>
            <a:pPr algn="r"/>
            <a:r>
              <a:rPr lang="pt-BR" sz="1200" b="1" dirty="0">
                <a:solidFill>
                  <a:schemeClr val="accent2"/>
                </a:solidFill>
                <a:ea typeface="Batang" panose="02030600000101010101" pitchFamily="18" charset="-127"/>
              </a:rPr>
              <a:t>SUBSECRETARIA DE VIGILÂNCIA EM SAÚDE</a:t>
            </a:r>
          </a:p>
          <a:p>
            <a:pPr algn="r"/>
            <a:r>
              <a:rPr lang="pt-BR" sz="1200" b="1" dirty="0">
                <a:solidFill>
                  <a:schemeClr val="accent2"/>
                </a:solidFill>
                <a:ea typeface="Batang" panose="02030600000101010101" pitchFamily="18" charset="-127"/>
              </a:rPr>
              <a:t>SUPERINTENDÊNCIA DE VIGILÂNCIA EPIDEMIOLÓGICA</a:t>
            </a:r>
          </a:p>
          <a:p>
            <a:pPr algn="r"/>
            <a:r>
              <a:rPr lang="pt-BR" sz="1200" b="1" dirty="0">
                <a:solidFill>
                  <a:schemeClr val="accent2"/>
                </a:solidFill>
                <a:ea typeface="Batang" panose="02030600000101010101" pitchFamily="18" charset="-127"/>
              </a:rPr>
              <a:t>DIRETORIA DE VIGILÂNCIA DE AGRAVOS TRANSMISSÍVEIS</a:t>
            </a:r>
          </a:p>
          <a:p>
            <a:pPr algn="r"/>
            <a:r>
              <a:rPr lang="pt-BR" sz="1200" b="1" dirty="0">
                <a:solidFill>
                  <a:schemeClr val="accent2"/>
                </a:solidFill>
                <a:ea typeface="Batang" panose="02030600000101010101" pitchFamily="18" charset="-127"/>
              </a:rPr>
              <a:t>COORDENAÇÃO ESTADUAL DE IMUNIZAÇÃO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76920" y="2207110"/>
            <a:ext cx="117150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 DE RECUPERAÇÃO DO ESQUEMA DE VACINAÇÃO ATRASADO DE CRIANÇAS MENORES DE 5 ANOS DE IDADE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600" dirty="0"/>
          </a:p>
          <a:p>
            <a:pPr algn="ctr"/>
            <a:endParaRPr lang="pt-BR" sz="3600" b="1" dirty="0">
              <a:solidFill>
                <a:schemeClr val="accent2"/>
              </a:solidFill>
            </a:endParaRPr>
          </a:p>
          <a:p>
            <a:r>
              <a:rPr lang="pt-BR" sz="3600" b="1" dirty="0">
                <a:solidFill>
                  <a:schemeClr val="accent2"/>
                </a:solidFill>
              </a:rPr>
              <a:t>					</a:t>
            </a:r>
            <a:r>
              <a:rPr lang="pt-BR" sz="3200" b="1" dirty="0" smtClean="0">
                <a:solidFill>
                  <a:schemeClr val="accent2"/>
                </a:solidFill>
              </a:rPr>
              <a:t>SRS Divinópolis</a:t>
            </a:r>
          </a:p>
          <a:p>
            <a:pPr algn="ctr"/>
            <a:r>
              <a:rPr lang="pt-BR" sz="3200" b="1" dirty="0" smtClean="0">
                <a:solidFill>
                  <a:schemeClr val="accent2"/>
                </a:solidFill>
              </a:rPr>
              <a:t>02/12/2020</a:t>
            </a:r>
            <a:endParaRPr lang="pt-BR" sz="3200" b="1" dirty="0">
              <a:solidFill>
                <a:schemeClr val="accent2"/>
              </a:solidFill>
            </a:endParaRPr>
          </a:p>
        </p:txBody>
      </p:sp>
      <p:sp>
        <p:nvSpPr>
          <p:cNvPr id="18" name="AutoShape 2" descr="https://www.saude.mg.gov.br/images/noticias_e_eventos/000_2020/jan_fev_mar/Corona_V%C3%ADrus/12-03_Corona-princip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" name="image3.png">
            <a:extLst>
              <a:ext uri="{FF2B5EF4-FFF2-40B4-BE49-F238E27FC236}">
                <a16:creationId xmlns="" xmlns:a16="http://schemas.microsoft.com/office/drawing/2014/main" id="{34012D07-5C6D-4779-8BCA-B843DAAF79DC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8972571" y="4555726"/>
            <a:ext cx="2888125" cy="175014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34028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7214" y="351378"/>
            <a:ext cx="1135518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pt-BR" dirty="0"/>
              <a:t>ESTRATÉGIA</a:t>
            </a:r>
          </a:p>
          <a:p>
            <a:pPr marL="342900" lvl="0" indent="-342900" algn="just">
              <a:buFont typeface="+mj-lt"/>
              <a:buAutoNum type="arabicPeriod"/>
            </a:pPr>
            <a:endParaRPr lang="pt-BR" sz="3000" dirty="0" smtClean="0">
              <a:latin typeface="Cambria" pitchFamily="18" charset="0"/>
              <a:ea typeface="Cambria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pt-BR" dirty="0"/>
              <a:t>Administração simultânea de múltiplas vacinas em cada </a:t>
            </a:r>
            <a:r>
              <a:rPr lang="pt-BR" dirty="0" smtClean="0"/>
              <a:t>visita;</a:t>
            </a:r>
          </a:p>
          <a:p>
            <a:pPr marL="800100" lvl="1" indent="-342900" algn="just">
              <a:buFont typeface="+mj-lt"/>
              <a:buAutoNum type="arabicPeriod"/>
            </a:pPr>
            <a:endParaRPr lang="pt-BR" dirty="0"/>
          </a:p>
          <a:p>
            <a:pPr marL="800100" lvl="1" indent="-342900" algn="just">
              <a:buFont typeface="+mj-lt"/>
              <a:buAutoNum type="arabicPeriod"/>
            </a:pPr>
            <a:r>
              <a:rPr lang="pt-BR" dirty="0" smtClean="0"/>
              <a:t>Uso </a:t>
            </a:r>
            <a:r>
              <a:rPr lang="pt-BR" dirty="0"/>
              <a:t>dos intervalos mínimos entre as doses de cada vacina em crianças que estejam com seu calendário de vacinação atrasado, desde que tenha sido atingida a idade recomendada para a referida dose.</a:t>
            </a:r>
          </a:p>
          <a:p>
            <a:pPr marL="342900" lvl="0" indent="-342900">
              <a:buFont typeface="+mj-lt"/>
              <a:buAutoNum type="arabicPeriod"/>
            </a:pPr>
            <a:endParaRPr lang="pt-BR" dirty="0" smtClean="0"/>
          </a:p>
          <a:p>
            <a:pPr marL="342900" lvl="0" indent="-342900">
              <a:buFont typeface="+mj-lt"/>
              <a:buAutoNum type="arabicPeriod"/>
            </a:pPr>
            <a:endParaRPr lang="pt-BR" dirty="0"/>
          </a:p>
          <a:p>
            <a:pPr marL="342900" lvl="0" indent="-342900" algn="just">
              <a:buFont typeface="+mj-lt"/>
              <a:buAutoNum type="arabicPeriod"/>
            </a:pPr>
            <a:r>
              <a:rPr lang="pt-BR" dirty="0"/>
              <a:t>PERÍODO DE REALIZAÇÃO DA </a:t>
            </a:r>
            <a:r>
              <a:rPr lang="pt-BR" dirty="0" smtClean="0"/>
              <a:t>ESTRATÉGIA</a:t>
            </a:r>
          </a:p>
          <a:p>
            <a:pPr marL="342900" lvl="0" indent="-342900" algn="just">
              <a:buFont typeface="+mj-lt"/>
              <a:buAutoNum type="arabicPeriod"/>
            </a:pPr>
            <a:endParaRPr lang="pt-BR" dirty="0"/>
          </a:p>
          <a:p>
            <a:pPr marL="457200" lvl="2" algn="just"/>
            <a:r>
              <a:rPr lang="pt-BR" dirty="0"/>
              <a:t>Inicia na data da publicação deste documento e encerra após documento oficial com as devidas orientações da Coordenação Geral do Programa Nacional de Imunizações</a:t>
            </a:r>
          </a:p>
        </p:txBody>
      </p:sp>
    </p:spTree>
    <p:extLst>
      <p:ext uri="{BB962C8B-B14F-4D97-AF65-F5344CB8AC3E}">
        <p14:creationId xmlns:p14="http://schemas.microsoft.com/office/powerpoint/2010/main" val="1302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22" y="0"/>
            <a:ext cx="8301037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22" y="5343525"/>
            <a:ext cx="83153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3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58" y="286298"/>
            <a:ext cx="9870592" cy="578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1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7" y="876300"/>
            <a:ext cx="11487946" cy="4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6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-4762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1" y="790575"/>
            <a:ext cx="10667868" cy="515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2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-4762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7" y="843148"/>
            <a:ext cx="10564458" cy="510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8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-4762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61" y="914399"/>
            <a:ext cx="10510099" cy="505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3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-4762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8" y="1033153"/>
            <a:ext cx="10672109" cy="485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1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12" name="image3.png">
            <a:extLst>
              <a:ext uri="{FF2B5EF4-FFF2-40B4-BE49-F238E27FC236}">
                <a16:creationId xmlns="" xmlns:a16="http://schemas.microsoft.com/office/drawing/2014/main" id="{3CBC8269-7627-44AC-8B2B-58FAF8DA08A2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680174" y="6093909"/>
            <a:ext cx="972806" cy="654174"/>
          </a:xfrm>
          <a:prstGeom prst="rect">
            <a:avLst/>
          </a:prstGeom>
          <a:ln/>
        </p:spPr>
      </p:pic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D082F348-230B-4F36-9DA1-E8A5CFD11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759832"/>
              </p:ext>
            </p:extLst>
          </p:nvPr>
        </p:nvGraphicFramePr>
        <p:xfrm>
          <a:off x="-105637" y="532600"/>
          <a:ext cx="6246791" cy="642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424A5318-F2BA-4EA6-8CEF-A31323D461A1}"/>
              </a:ext>
            </a:extLst>
          </p:cNvPr>
          <p:cNvSpPr txBox="1"/>
          <p:nvPr/>
        </p:nvSpPr>
        <p:spPr>
          <a:xfrm>
            <a:off x="132229" y="163268"/>
            <a:ext cx="4992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Vacina Oxford </a:t>
            </a:r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/Astra </a:t>
            </a:r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Zeneca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="" xmlns:a16="http://schemas.microsoft.com/office/drawing/2014/main" id="{78945BB0-0B89-449B-A0B8-10167A1F4A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416248"/>
              </p:ext>
            </p:extLst>
          </p:nvPr>
        </p:nvGraphicFramePr>
        <p:xfrm>
          <a:off x="5498394" y="541739"/>
          <a:ext cx="6246791" cy="642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3467807B-04C6-4700-B50C-D2CC0670A4D3}"/>
              </a:ext>
            </a:extLst>
          </p:cNvPr>
          <p:cNvSpPr txBox="1"/>
          <p:nvPr/>
        </p:nvSpPr>
        <p:spPr>
          <a:xfrm>
            <a:off x="6055440" y="153688"/>
            <a:ext cx="4992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Vacina SINOVAC/Instituto </a:t>
            </a:r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Butantan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585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-4762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05" y="1021278"/>
            <a:ext cx="9751108" cy="484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4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52" y="6143547"/>
            <a:ext cx="4339634" cy="5069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45023" y="-15177"/>
            <a:ext cx="89019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OBRIGADA!!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 err="1" smtClean="0"/>
              <a:t>Suelem</a:t>
            </a:r>
            <a:r>
              <a:rPr lang="pt-BR" sz="2400" b="1" dirty="0" smtClean="0"/>
              <a:t> Santos</a:t>
            </a:r>
            <a:endParaRPr lang="pt-BR" sz="2400" b="1" dirty="0"/>
          </a:p>
          <a:p>
            <a:pPr algn="ctr"/>
            <a:r>
              <a:rPr lang="pt-BR" sz="2400" b="1" dirty="0" smtClean="0"/>
              <a:t>Eliane Peixoto</a:t>
            </a:r>
            <a:endParaRPr lang="pt-BR" sz="2400" b="1" dirty="0"/>
          </a:p>
          <a:p>
            <a:pPr algn="ctr"/>
            <a:r>
              <a:rPr lang="pt-BR" sz="2400" b="1" dirty="0" smtClean="0"/>
              <a:t>Lucimara C O Fortunato</a:t>
            </a:r>
            <a:endParaRPr lang="pt-BR" sz="2400" b="1" dirty="0"/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imuniza.srsdiv@gmail.com</a:t>
            </a:r>
          </a:p>
          <a:p>
            <a:pPr algn="ctr"/>
            <a:r>
              <a:rPr lang="pt-BR" sz="2400" b="1" dirty="0" smtClean="0"/>
              <a:t>atb.div@gmail.com</a:t>
            </a:r>
            <a:endParaRPr lang="pt-BR" sz="2400" b="1" dirty="0"/>
          </a:p>
          <a:p>
            <a:pPr algn="ctr"/>
            <a:endParaRPr lang="pt-BR" sz="2400" b="1" dirty="0"/>
          </a:p>
          <a:p>
            <a:pPr algn="ctr"/>
            <a:endParaRPr lang="pt-BR" sz="2400" b="1" dirty="0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673D5CB1-7BC5-4821-98BF-D7223FE3D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79" y="5518313"/>
            <a:ext cx="11485770" cy="12504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F8469125-450A-475F-8966-1FB84481C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72" y="3602038"/>
            <a:ext cx="11766177" cy="17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176557"/>
            <a:ext cx="1182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2"/>
                </a:solidFill>
              </a:rPr>
              <a:t>Plano de vacinação preliminar contra Covid-19 no Brasil</a:t>
            </a:r>
          </a:p>
          <a:p>
            <a:pPr algn="ctr"/>
            <a:endParaRPr lang="pt-BR" sz="3600" b="1" dirty="0">
              <a:solidFill>
                <a:srgbClr val="ED7D3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1107" y="999445"/>
            <a:ext cx="1187866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●"/>
              <a:tabLst>
                <a:tab pos="787400" algn="l"/>
              </a:tabLst>
            </a:pP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Grupos prioritários devem ser vacinados em 4 fases: </a:t>
            </a:r>
          </a:p>
          <a:p>
            <a:pPr algn="just">
              <a:lnSpc>
                <a:spcPct val="150000"/>
              </a:lnSpc>
              <a:tabLst>
                <a:tab pos="787400" algn="l"/>
              </a:tabLs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   1ª-Trabalhadores da saúde/Pessoas acima de 75 anos/Pessoas acima de 60 institucionalizadas e   população indígenas</a:t>
            </a:r>
          </a:p>
          <a:p>
            <a:pPr algn="just">
              <a:lnSpc>
                <a:spcPct val="150000"/>
              </a:lnSpc>
              <a:tabLst>
                <a:tab pos="787400" algn="l"/>
              </a:tabLs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   2ª-Pessoas de 60 a 74 anos </a:t>
            </a:r>
          </a:p>
          <a:p>
            <a:pPr algn="just">
              <a:lnSpc>
                <a:spcPct val="150000"/>
              </a:lnSpc>
              <a:tabLst>
                <a:tab pos="787400" algn="l"/>
              </a:tabLs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   3ª-Indivíduos com </a:t>
            </a:r>
            <a:r>
              <a:rPr lang="pt-B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comorbidades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 com maiores chances de agravamento (renais crônicos, cardiopatas)</a:t>
            </a:r>
          </a:p>
          <a:p>
            <a:pPr algn="just">
              <a:lnSpc>
                <a:spcPct val="150000"/>
              </a:lnSpc>
              <a:tabLst>
                <a:tab pos="787400" algn="l"/>
              </a:tabLst>
            </a:pP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   4ª-Professores, força de segurança, funcionários e população do sistema prisional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●"/>
              <a:tabLst>
                <a:tab pos="787400" algn="l"/>
              </a:tabLst>
            </a:pP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Estrutura final do plano dependerá das vacinas disponibilizadas , licenciadas e situação epidemiológica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●"/>
              <a:tabLst>
                <a:tab pos="787400" algn="l"/>
              </a:tabLst>
            </a:pP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Aquisição de agulhas e seringas e investimento nas rede de frio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●"/>
              <a:tabLst>
                <a:tab pos="787400" algn="l"/>
              </a:tabLst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algn="just">
              <a:lnSpc>
                <a:spcPct val="150000"/>
              </a:lnSpc>
              <a:tabLst>
                <a:tab pos="787400" algn="l"/>
              </a:tabLst>
            </a:pP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Fonte: 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Noto Sans Symbols"/>
                <a:hlinkClick r:id="rId6"/>
              </a:rPr>
              <a:t>https://www.gov..brqsaudeqpt-brqassuntosqnoticiasqvacinacao-contra-a-covid-19-sera-feita-em-quatro-fases</a:t>
            </a:r>
            <a:endParaRPr lang="pt-BR" sz="1400" dirty="0" smtClean="0">
              <a:solidFill>
                <a:srgbClr val="000000"/>
              </a:solidFill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algn="just">
              <a:lnSpc>
                <a:spcPct val="150000"/>
              </a:lnSpc>
              <a:tabLst>
                <a:tab pos="787400" algn="l"/>
              </a:tabLst>
            </a:pP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,01/12/2020</a:t>
            </a:r>
            <a:endParaRPr lang="pt-BR" sz="1400" dirty="0">
              <a:solidFill>
                <a:prstClr val="black"/>
              </a:solidFill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16816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176557"/>
            <a:ext cx="1182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OBJETIVOS DO PLANO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06325" y="999445"/>
            <a:ext cx="116534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787400" algn="l"/>
              </a:tabLst>
            </a:pP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Organizar as ações e estratégias do </a:t>
            </a:r>
            <a:r>
              <a:rPr lang="pt-BR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município para 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a vacinação COVID-19;</a:t>
            </a:r>
            <a:endParaRPr lang="pt-BR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787400" algn="l"/>
              </a:tabLst>
            </a:pP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Descrever a estrutura da </a:t>
            </a:r>
            <a:r>
              <a:rPr lang="pt-BR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Rede 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de Frio </a:t>
            </a:r>
            <a:r>
              <a:rPr lang="pt-BR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municipal, 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determinando as necessidades presentes e futuras para realização desta Campanha;</a:t>
            </a:r>
            <a:endParaRPr lang="pt-BR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787400" algn="l"/>
              </a:tabLst>
            </a:pP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Estabelecer resposta coordenada entre os diversos eixos que irão atuar diretamente na ação de vacinação: Vigilância em Saúde, Assistência/Atenção Primária à Saúde, Gestão, Comunicação e Segurança Pública;</a:t>
            </a:r>
            <a:endParaRPr lang="pt-BR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787400" algn="l"/>
              </a:tabLst>
            </a:pP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Conter a disseminação do Sars-CoV-2, especialmente nos grupos elegíveis para vacinação, atingindo altas e homogêneas coberturas vacinais;</a:t>
            </a:r>
            <a:endParaRPr lang="pt-BR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787400" algn="l"/>
              </a:tabLst>
            </a:pP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Divulgar as estratégias de Comunicação Social relativas à divulgação da vacina, combate a fake </a:t>
            </a:r>
            <a:r>
              <a:rPr lang="pt-B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news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 e adesão da população. </a:t>
            </a:r>
            <a:endParaRPr lang="pt-BR" sz="20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399077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176557"/>
            <a:ext cx="1182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FASES DE RESPOSTA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98B9C26B-0D8B-4A10-AC3D-94E888EDE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326092"/>
              </p:ext>
            </p:extLst>
          </p:nvPr>
        </p:nvGraphicFramePr>
        <p:xfrm>
          <a:off x="200319" y="1080679"/>
          <a:ext cx="7486454" cy="498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DB534C85-F331-4E4D-8DDC-D4E2F83BA9BF}"/>
              </a:ext>
            </a:extLst>
          </p:cNvPr>
          <p:cNvSpPr txBox="1"/>
          <p:nvPr/>
        </p:nvSpPr>
        <p:spPr>
          <a:xfrm>
            <a:off x="8199114" y="2118479"/>
            <a:ext cx="37980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/>
              <a:t>EIXOS:</a:t>
            </a:r>
          </a:p>
          <a:p>
            <a:endParaRPr lang="pt-BR" b="1" dirty="0"/>
          </a:p>
          <a:p>
            <a:pPr marL="285750" indent="-285750">
              <a:buFontTx/>
              <a:buChar char="-"/>
            </a:pPr>
            <a:r>
              <a:rPr lang="pt-BR" b="1" dirty="0"/>
              <a:t>VIGILÂNCIA EPIDEMIOLÓGICA/IMUNIZAÇÃO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pPr marL="285750" indent="-285750">
              <a:buFontTx/>
              <a:buChar char="-"/>
            </a:pPr>
            <a:r>
              <a:rPr lang="pt-BR" b="1" dirty="0"/>
              <a:t>ASSISTÊNCIA/ATENÇÃO PRIMÁRIA À SAÚDE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pPr marL="285750" indent="-285750">
              <a:buFontTx/>
              <a:buChar char="-"/>
            </a:pPr>
            <a:r>
              <a:rPr lang="pt-BR" b="1" dirty="0"/>
              <a:t>SEGURANÇA PÚBLICA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pPr marL="285750" indent="-285750">
              <a:buFontTx/>
              <a:buChar char="-"/>
            </a:pPr>
            <a:r>
              <a:rPr lang="pt-BR" b="1" dirty="0"/>
              <a:t>COMUNICAÇÃO SOCIAL</a:t>
            </a:r>
          </a:p>
        </p:txBody>
      </p:sp>
    </p:spTree>
    <p:extLst>
      <p:ext uri="{BB962C8B-B14F-4D97-AF65-F5344CB8AC3E}">
        <p14:creationId xmlns:p14="http://schemas.microsoft.com/office/powerpoint/2010/main" val="418007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-38983"/>
            <a:ext cx="1182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Possíveis adaptações para os territórios  </a:t>
            </a:r>
          </a:p>
          <a:p>
            <a:pPr algn="ctr"/>
            <a:r>
              <a:rPr lang="pt-BR" sz="3600" b="1" u="sng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Fase pré-campanha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7847" y="1183128"/>
            <a:ext cx="113551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Eixo Vigilância em </a:t>
            </a:r>
            <a:r>
              <a:rPr lang="pt-BR" b="1" dirty="0" smtClean="0"/>
              <a:t>Saúde</a:t>
            </a: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/>
              <a:t>Construção de Planos de Contingência </a:t>
            </a:r>
            <a:r>
              <a:rPr lang="pt-BR" sz="1500" dirty="0" smtClean="0"/>
              <a:t>Municipais</a:t>
            </a:r>
            <a:r>
              <a:rPr lang="pt-BR" sz="1500" dirty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500" dirty="0"/>
              <a:t>Acompanhamento das discussões acerca das pesquisas e estudos clínicos realizados sobre as vacinas COVID-19, com atualização constante dos profissionais de saúde e preparação da rede;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500" dirty="0"/>
              <a:t>Ampliação dos recursos humanos conforme inventário e necessidades</a:t>
            </a:r>
            <a:r>
              <a:rPr lang="pt-BR" sz="1500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500" dirty="0" smtClean="0"/>
              <a:t>Adequação de RH de acordo com as estratégias definidas para a fase da campanha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500" dirty="0" smtClean="0"/>
              <a:t>Adequação de RH para a logística de distribuição de acordo com o cronograma de distribuição da regional</a:t>
            </a:r>
          </a:p>
          <a:p>
            <a:pPr lvl="1"/>
            <a:endParaRPr lang="pt-BR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500" dirty="0"/>
              <a:t>Avaliação da cadeia de Rede de Frio </a:t>
            </a:r>
            <a:r>
              <a:rPr lang="pt-BR" sz="1500" dirty="0" smtClean="0"/>
              <a:t>Municipal (diagnóstico </a:t>
            </a:r>
            <a:r>
              <a:rPr lang="pt-BR" sz="1500" dirty="0"/>
              <a:t>das Redes de Frio </a:t>
            </a:r>
            <a:r>
              <a:rPr lang="pt-BR" sz="1500" dirty="0" smtClean="0"/>
              <a:t>municipais);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500" dirty="0" smtClean="0"/>
              <a:t>Avaliação dos recursos necessários para a logística de distribuição (Ex.: carro)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500" dirty="0" smtClean="0"/>
              <a:t>Envio de plano de contingência para evitar perdas de </a:t>
            </a:r>
            <a:r>
              <a:rPr lang="pt-BR" sz="1500" dirty="0" err="1" smtClean="0"/>
              <a:t>imunobiológicos</a:t>
            </a:r>
            <a:endParaRPr lang="pt-BR" sz="1500" dirty="0" smtClean="0"/>
          </a:p>
          <a:p>
            <a:pPr lvl="0"/>
            <a:endParaRPr lang="pt-BR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500" b="1" dirty="0"/>
              <a:t>Realização de capacitação em rede de frio, aperfeiçoamento em sala de vacina para os profissionais de saúde</a:t>
            </a:r>
            <a:r>
              <a:rPr lang="pt-BR" sz="1500" b="1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500" dirty="0" smtClean="0"/>
              <a:t>Definir cronograma de capacitação</a:t>
            </a:r>
            <a:endParaRPr lang="pt-BR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500" dirty="0" smtClean="0"/>
              <a:t>Estabelecimento de parcerias interinstitucionais (Ex.: Universidades, Polícia Militar, Bombeiros, Exércitos)</a:t>
            </a:r>
            <a:endParaRPr lang="pt-BR" sz="15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1500" dirty="0" smtClean="0"/>
              <a:t>Recursos físicos para a instalação de postos móveis de vacinação.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1500" dirty="0" smtClean="0"/>
              <a:t>Composição de equipe para a vacinação extramuros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pt-BR" sz="15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1500" dirty="0"/>
              <a:t>Verificar e adequar fluxo de notificação e investigação de Eventos Adversos Pós-Vacinação (EAPV) </a:t>
            </a:r>
            <a:r>
              <a:rPr lang="pt-BR" sz="1500" dirty="0" smtClean="0"/>
              <a:t>no </a:t>
            </a:r>
            <a:r>
              <a:rPr lang="pt-BR" sz="1500" dirty="0"/>
              <a:t>municípios</a:t>
            </a:r>
            <a:r>
              <a:rPr lang="pt-BR" sz="1500" dirty="0" smtClean="0"/>
              <a:t>;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1500" dirty="0" smtClean="0"/>
              <a:t>Capacitar a equipe para a vigilância de </a:t>
            </a:r>
            <a:r>
              <a:rPr lang="pt-BR" sz="1500" dirty="0" err="1" smtClean="0"/>
              <a:t>EAPVs</a:t>
            </a:r>
            <a:r>
              <a:rPr lang="pt-BR" sz="1500" dirty="0" smtClean="0"/>
              <a:t>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157591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-38983"/>
            <a:ext cx="1182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Possíveis adaptações para os territórios  </a:t>
            </a:r>
          </a:p>
          <a:p>
            <a:pPr algn="ctr"/>
            <a:r>
              <a:rPr lang="pt-BR" sz="3600" b="1" u="sng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Fase pré-campanha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4211" y="1363227"/>
            <a:ext cx="113551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Eixo Segurança</a:t>
            </a:r>
            <a:endParaRPr lang="pt-BR" dirty="0"/>
          </a:p>
          <a:p>
            <a:endParaRPr lang="pt-B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Reavaliação da segurança da Rede de </a:t>
            </a:r>
            <a:r>
              <a:rPr lang="pt-BR" dirty="0" smtClean="0"/>
              <a:t>Frio;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Diagnóstico </a:t>
            </a:r>
            <a:r>
              <a:rPr lang="pt-BR" dirty="0"/>
              <a:t>de pontos de vulnerabilidade e elaboração de planejamento envolvendo os órgãos de segurança pública no </a:t>
            </a:r>
            <a:r>
              <a:rPr lang="pt-BR" dirty="0" smtClean="0"/>
              <a:t>apoio; </a:t>
            </a:r>
            <a:endParaRPr lang="pt-BR" dirty="0"/>
          </a:p>
          <a:p>
            <a:pPr marL="285750" lvl="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Parceria com as forças de segurança (bombeiros, polícia civil e militar) visando a segurança na operacionalização da Campanha</a:t>
            </a:r>
            <a:r>
              <a:rPr lang="pt-BR" dirty="0" smtClean="0"/>
              <a:t>.</a:t>
            </a: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713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0"/>
            <a:ext cx="12191239" cy="68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9" y="6069376"/>
            <a:ext cx="655765" cy="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5059" y="6328372"/>
            <a:ext cx="1937340" cy="2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81107" y="-38983"/>
            <a:ext cx="1182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Possíveis adaptações para os territórios  </a:t>
            </a:r>
          </a:p>
          <a:p>
            <a:pPr algn="ctr"/>
            <a:r>
              <a:rPr lang="pt-BR" sz="3600" b="1" u="sng" dirty="0">
                <a:solidFill>
                  <a:schemeClr val="accent2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Fase pré-campanha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07440" y="4114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4211" y="1363227"/>
            <a:ext cx="113551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Eixo  Assistência/Atenção Primária à Saúde</a:t>
            </a:r>
          </a:p>
          <a:p>
            <a:endParaRPr lang="pt-BR" dirty="0"/>
          </a:p>
          <a:p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10" name="Picture 4" descr="Apresentação aps atividade i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49856" y="2173574"/>
            <a:ext cx="2947520" cy="2207796"/>
          </a:xfrm>
          <a:prstGeom prst="rect">
            <a:avLst/>
          </a:prstGeom>
          <a:noFill/>
        </p:spPr>
      </p:pic>
      <p:sp>
        <p:nvSpPr>
          <p:cNvPr id="12" name="Retângulo de cantos arredondados 11"/>
          <p:cNvSpPr/>
          <p:nvPr/>
        </p:nvSpPr>
        <p:spPr>
          <a:xfrm>
            <a:off x="6069466" y="2016435"/>
            <a:ext cx="4392118" cy="11392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Controle, erradicação e eliminação de doenças imunopreveníveis, o que inclui as ações de imunização.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248573" y="3740305"/>
            <a:ext cx="4077324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Participação ativa dos profissionais de saúde que atuam na APS, bem como a de gestores municipais.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 rot="20442793">
            <a:off x="4766872" y="2548328"/>
            <a:ext cx="978408" cy="484632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1074816">
            <a:off x="4824679" y="3662424"/>
            <a:ext cx="978408" cy="484632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382555" y="5368805"/>
            <a:ext cx="3837482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 atuação da APS se faz crucial para interromper a circulação do vírus Sars- CoV-2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7" name="Picture 6" descr="Pin em Coronavirus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8402" y="4542020"/>
            <a:ext cx="1221698" cy="1221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7135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9003</TotalTime>
  <Words>2580</Words>
  <Application>Microsoft Office PowerPoint</Application>
  <PresentationFormat>Personalizar</PresentationFormat>
  <Paragraphs>289</Paragraphs>
  <Slides>31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liz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DEISIANE ARAUJO MEIRELES</dc:creator>
  <cp:lastModifiedBy>Eliane Rezende de Morais Peixoto</cp:lastModifiedBy>
  <cp:revision>375</cp:revision>
  <dcterms:created xsi:type="dcterms:W3CDTF">2019-09-19T15:12:20Z</dcterms:created>
  <dcterms:modified xsi:type="dcterms:W3CDTF">2020-12-02T18:41:32Z</dcterms:modified>
</cp:coreProperties>
</file>